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6"/>
  </p:notesMasterIdLst>
  <p:sldIdLst>
    <p:sldId id="1659" r:id="rId3"/>
    <p:sldId id="1963" r:id="rId4"/>
    <p:sldId id="2120" r:id="rId5"/>
    <p:sldId id="2121" r:id="rId6"/>
    <p:sldId id="1961" r:id="rId7"/>
    <p:sldId id="2050" r:id="rId8"/>
    <p:sldId id="2122" r:id="rId9"/>
    <p:sldId id="2148" r:id="rId10"/>
    <p:sldId id="1966" r:id="rId11"/>
    <p:sldId id="2086" r:id="rId12"/>
    <p:sldId id="2123" r:id="rId13"/>
    <p:sldId id="2124" r:id="rId14"/>
    <p:sldId id="2054" r:id="rId15"/>
    <p:sldId id="2125" r:id="rId16"/>
    <p:sldId id="2015" r:id="rId17"/>
    <p:sldId id="2126" r:id="rId18"/>
    <p:sldId id="2127" r:id="rId19"/>
    <p:sldId id="2128" r:id="rId20"/>
    <p:sldId id="2129" r:id="rId21"/>
    <p:sldId id="2130" r:id="rId22"/>
    <p:sldId id="2131" r:id="rId23"/>
    <p:sldId id="2132" r:id="rId24"/>
    <p:sldId id="2133" r:id="rId25"/>
    <p:sldId id="2062" r:id="rId26"/>
    <p:sldId id="2134" r:id="rId27"/>
    <p:sldId id="2149" r:id="rId28"/>
    <p:sldId id="2024" r:id="rId29"/>
    <p:sldId id="2135" r:id="rId30"/>
    <p:sldId id="2136" r:id="rId31"/>
    <p:sldId id="2137" r:id="rId32"/>
    <p:sldId id="2138" r:id="rId33"/>
    <p:sldId id="2055" r:id="rId34"/>
    <p:sldId id="2139" r:id="rId35"/>
    <p:sldId id="2140" r:id="rId36"/>
    <p:sldId id="2141" r:id="rId37"/>
    <p:sldId id="2142" r:id="rId38"/>
    <p:sldId id="1938" r:id="rId39"/>
    <p:sldId id="1889" r:id="rId40"/>
    <p:sldId id="2145" r:id="rId41"/>
    <p:sldId id="2146" r:id="rId42"/>
    <p:sldId id="2147" r:id="rId43"/>
    <p:sldId id="1948" r:id="rId44"/>
    <p:sldId id="1894"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703" autoAdjust="0"/>
    <p:restoredTop sz="86418" autoAdjust="0"/>
  </p:normalViewPr>
  <p:slideViewPr>
    <p:cSldViewPr>
      <p:cViewPr varScale="1">
        <p:scale>
          <a:sx n="97" d="100"/>
          <a:sy n="97" d="100"/>
        </p:scale>
        <p:origin x="-1576"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869"/>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6/20/2022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5</a:t>
            </a:fld>
            <a:endParaRPr lang="en-US" dirty="0"/>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43</a:t>
            </a:fld>
            <a:endParaRPr lang="en-US" dirty="0">
              <a:solidFill>
                <a:prstClr val="black"/>
              </a:solidFill>
            </a:endParaRPr>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6/20/2022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6/20/2022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6/20/2022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6/20/2022</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6/20/2022</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6/20/2022</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6/20/2022</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6/20/2022</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6/20/2022</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6/20/2022</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6/20/2022</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6/20/2022</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6/20/2022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6/20/2022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6/20/2022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6/20/2022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6/20/2022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6/20/2022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6/20/2022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6/20/2022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6/20/2022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6/20/2022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6/20/2022</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6/20/2022</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http://theastuteberean.com/wp-content/uploads/2015/01/ephesians-2-pic.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1" name="Rectangle 10"/>
          <p:cNvSpPr/>
          <p:nvPr/>
        </p:nvSpPr>
        <p:spPr>
          <a:xfrm>
            <a:off x="0" y="152400"/>
            <a:ext cx="9144000" cy="1600438"/>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A Worthy Walk</a:t>
            </a:r>
          </a:p>
          <a:p>
            <a:pPr algn="ct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4:1 – 6</a:t>
            </a:r>
          </a:p>
        </p:txBody>
      </p:sp>
      <p:sp>
        <p:nvSpPr>
          <p:cNvPr id="10" name="Rectangle 9"/>
          <p:cNvSpPr/>
          <p:nvPr/>
        </p:nvSpPr>
        <p:spPr>
          <a:xfrm>
            <a:off x="0" y="4724400"/>
            <a:ext cx="9144000" cy="1323439"/>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21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22 June 2022</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1000"/>
                                        <p:tgtEl>
                                          <p:spTgt spid="10">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up)">
                                      <p:cBhvr>
                                        <p:cTn id="10" dur="1000"/>
                                        <p:tgtEl>
                                          <p:spTgt spid="10">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wipe(up)">
                                      <p:cBhvr>
                                        <p:cTn id="13" dur="1000"/>
                                        <p:tgtEl>
                                          <p:spTgt spid="11">
                                            <p:txEl>
                                              <p:pRg st="0" end="0"/>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up)">
                                      <p:cBhvr>
                                        <p:cTn id="16" dur="1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1664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For </a:t>
            </a:r>
            <a:r>
              <a:rPr lang="en-US" sz="2400" b="1" i="1" u="sng" dirty="0" smtClean="0">
                <a:latin typeface="Cambria" pitchFamily="18" charset="0"/>
              </a:rPr>
              <a:t>three</a:t>
            </a:r>
            <a:r>
              <a:rPr lang="en-US" sz="2400" b="1" dirty="0" smtClean="0">
                <a:latin typeface="Cambria" pitchFamily="18" charset="0"/>
              </a:rPr>
              <a:t> </a:t>
            </a:r>
            <a:r>
              <a:rPr lang="en-US" sz="2400" b="1" i="1" u="sng" dirty="0" smtClean="0">
                <a:latin typeface="Cambria" pitchFamily="18" charset="0"/>
              </a:rPr>
              <a:t>chapters</a:t>
            </a:r>
            <a:r>
              <a:rPr lang="en-US" sz="2400" b="1" dirty="0" smtClean="0">
                <a:latin typeface="Cambria" pitchFamily="18" charset="0"/>
              </a:rPr>
              <a:t> Paul has been emphasizing the </a:t>
            </a:r>
            <a:r>
              <a:rPr lang="en-US" sz="2400" b="1" i="1" dirty="0" smtClean="0">
                <a:effectLst>
                  <a:outerShdw blurRad="38100" dist="38100" dir="2700000" algn="tl">
                    <a:srgbClr val="000000">
                      <a:alpha val="43137"/>
                    </a:srgbClr>
                  </a:outerShdw>
                </a:effectLst>
                <a:latin typeface="Cambria" pitchFamily="18" charset="0"/>
              </a:rPr>
              <a:t>calling</a:t>
            </a:r>
            <a:r>
              <a:rPr lang="en-US" sz="2400" b="1" dirty="0" smtClean="0">
                <a:latin typeface="Cambria" pitchFamily="18" charset="0"/>
              </a:rPr>
              <a:t>.  We have been called by </a:t>
            </a:r>
            <a:r>
              <a:rPr lang="en-US" sz="2400" b="1" i="1" dirty="0" smtClean="0">
                <a:effectLst>
                  <a:outerShdw blurRad="38100" dist="38100" dir="2700000" algn="tl">
                    <a:srgbClr val="000000">
                      <a:alpha val="43137"/>
                    </a:srgbClr>
                  </a:outerShdw>
                </a:effectLst>
                <a:latin typeface="Cambria" pitchFamily="18" charset="0"/>
              </a:rPr>
              <a:t>God the Father</a:t>
            </a:r>
            <a:r>
              <a:rPr lang="en-US" sz="2400" b="1" dirty="0" smtClean="0">
                <a:latin typeface="Cambria" pitchFamily="18" charset="0"/>
              </a:rPr>
              <a:t>, who decreed His plan of salvation in eternity past.  </a:t>
            </a:r>
          </a:p>
          <a:p>
            <a:pPr indent="457200">
              <a:spcAft>
                <a:spcPts val="1200"/>
              </a:spcAft>
            </a:pPr>
            <a:r>
              <a:rPr lang="en-US" sz="2400" b="1" dirty="0" smtClean="0">
                <a:latin typeface="Cambria" pitchFamily="18" charset="0"/>
              </a:rPr>
              <a:t>We have been called by </a:t>
            </a:r>
            <a:r>
              <a:rPr lang="en-US" sz="2400" b="1" i="1" dirty="0" smtClean="0">
                <a:effectLst>
                  <a:outerShdw blurRad="38100" dist="38100" dir="2700000" algn="tl">
                    <a:srgbClr val="000000">
                      <a:alpha val="43137"/>
                    </a:srgbClr>
                  </a:outerShdw>
                </a:effectLst>
                <a:latin typeface="Cambria" pitchFamily="18" charset="0"/>
              </a:rPr>
              <a:t>Jesus Christ</a:t>
            </a:r>
            <a:r>
              <a:rPr lang="en-US" sz="2400" b="1" dirty="0" smtClean="0">
                <a:latin typeface="Cambria" pitchFamily="18" charset="0"/>
              </a:rPr>
              <a:t>, who implemented the plan through His incarnation, life, death, resurrection, and ascension.  </a:t>
            </a:r>
          </a:p>
          <a:p>
            <a:pPr indent="457200">
              <a:spcAft>
                <a:spcPts val="1200"/>
              </a:spcAft>
            </a:pPr>
            <a:r>
              <a:rPr lang="en-US" sz="2400" b="1" dirty="0" smtClean="0">
                <a:latin typeface="Cambria" pitchFamily="18" charset="0"/>
              </a:rPr>
              <a:t>We have been called by the </a:t>
            </a:r>
            <a:r>
              <a:rPr lang="en-US" sz="2400" b="1" i="1" dirty="0" smtClean="0">
                <a:effectLst>
                  <a:outerShdw blurRad="38100" dist="38100" dir="2700000" algn="tl">
                    <a:srgbClr val="000000">
                      <a:alpha val="43137"/>
                    </a:srgbClr>
                  </a:outerShdw>
                </a:effectLst>
                <a:latin typeface="Cambria" pitchFamily="18" charset="0"/>
              </a:rPr>
              <a:t>Holy Spirit</a:t>
            </a:r>
            <a:r>
              <a:rPr lang="en-US" sz="2400" b="1" dirty="0" smtClean="0">
                <a:latin typeface="Cambria" pitchFamily="18" charset="0"/>
              </a:rPr>
              <a:t>, who regenerated us, sealed us, and empowers us to do His will.  </a:t>
            </a:r>
          </a:p>
          <a:p>
            <a:pPr indent="457200">
              <a:spcAft>
                <a:spcPts val="1200"/>
              </a:spcAft>
            </a:pPr>
            <a:r>
              <a:rPr lang="en-US" sz="2400" b="1" dirty="0" smtClean="0">
                <a:latin typeface="Cambria" pitchFamily="18" charset="0"/>
              </a:rPr>
              <a:t>Having set the stage in </a:t>
            </a:r>
            <a:r>
              <a:rPr lang="en-US" sz="2400" b="1" dirty="0" smtClean="0">
                <a:effectLst>
                  <a:outerShdw blurRad="38100" dist="38100" dir="2700000" algn="tl">
                    <a:srgbClr val="000000">
                      <a:alpha val="43137"/>
                    </a:srgbClr>
                  </a:outerShdw>
                </a:effectLst>
                <a:latin typeface="Cambria" pitchFamily="18" charset="0"/>
              </a:rPr>
              <a:t>chapters 1 – 3</a:t>
            </a:r>
            <a:r>
              <a:rPr lang="en-US" sz="2400" b="1" dirty="0" smtClean="0">
                <a:latin typeface="Cambria" pitchFamily="18" charset="0"/>
              </a:rPr>
              <a:t>, it’s as if Paul raised a megaphone to his mouth, pointed a finger our way, and shouted, </a:t>
            </a:r>
            <a:r>
              <a:rPr lang="en-US" sz="2400" b="1" dirty="0" smtClean="0">
                <a:effectLst>
                  <a:outerShdw blurRad="38100" dist="38100" dir="2700000" algn="tl">
                    <a:srgbClr val="000000">
                      <a:alpha val="43137"/>
                    </a:srgbClr>
                  </a:outerShdw>
                </a:effectLst>
                <a:latin typeface="Cambria" pitchFamily="18" charset="0"/>
              </a:rPr>
              <a:t>“And . . . Action!”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4:1 – 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time has come to apply the truth of our calling to our lives.  This is why Paul begins with the verb meaning “I implore.”  It’s the same word translated “</a:t>
            </a:r>
            <a:r>
              <a:rPr lang="en-US" sz="2400" b="1" dirty="0" smtClean="0">
                <a:effectLst>
                  <a:outerShdw blurRad="38100" dist="38100" dir="2700000" algn="tl">
                    <a:srgbClr val="000000">
                      <a:alpha val="43137"/>
                    </a:srgbClr>
                  </a:outerShdw>
                </a:effectLst>
                <a:latin typeface="Cambria" pitchFamily="18" charset="0"/>
              </a:rPr>
              <a:t>urge</a:t>
            </a:r>
            <a:r>
              <a:rPr lang="en-US" sz="2400" b="1" dirty="0" smtClean="0">
                <a:latin typeface="Cambria" pitchFamily="18" charset="0"/>
              </a:rPr>
              <a:t>” or “</a:t>
            </a:r>
            <a:r>
              <a:rPr lang="en-US" sz="2400" b="1" dirty="0" smtClean="0">
                <a:effectLst>
                  <a:outerShdw blurRad="38100" dist="38100" dir="2700000" algn="tl">
                    <a:srgbClr val="000000">
                      <a:alpha val="43137"/>
                    </a:srgbClr>
                  </a:outerShdw>
                </a:effectLst>
                <a:latin typeface="Cambria" pitchFamily="18" charset="0"/>
              </a:rPr>
              <a:t>exhort</a:t>
            </a:r>
            <a:r>
              <a:rPr lang="en-US" sz="2400" b="1" dirty="0" smtClean="0">
                <a:latin typeface="Cambria" pitchFamily="18" charset="0"/>
              </a:rPr>
              <a:t>.”   </a:t>
            </a:r>
          </a:p>
          <a:p>
            <a:pPr indent="457200">
              <a:spcAft>
                <a:spcPts val="1200"/>
              </a:spcAft>
            </a:pPr>
            <a:r>
              <a:rPr lang="en-US" sz="2400" b="1" dirty="0" smtClean="0">
                <a:latin typeface="Cambria" pitchFamily="18" charset="0"/>
              </a:rPr>
              <a:t>There is passionate urgency in Paul’s tone.  He earnestly exhorts his readers not merely as an apostle with prophetic authority but as “the prisoner of the Lord.”  As one who has been incarcerated for the sake of the gospel, his life has become an example to follow of living a life worthy of the calling.  </a:t>
            </a:r>
          </a:p>
          <a:p>
            <a:pPr indent="457200">
              <a:spcAft>
                <a:spcPts val="1200"/>
              </a:spcAft>
            </a:pPr>
            <a:r>
              <a:rPr lang="en-US" sz="2400" b="1" dirty="0" smtClean="0">
                <a:latin typeface="Cambria" pitchFamily="18" charset="0"/>
              </a:rPr>
              <a:t>What does Paul urge them to do?  To “</a:t>
            </a:r>
            <a:r>
              <a:rPr lang="en-US" sz="2400" b="1" dirty="0" smtClean="0">
                <a:effectLst>
                  <a:outerShdw blurRad="38100" dist="38100" dir="2700000" algn="tl">
                    <a:srgbClr val="000000">
                      <a:alpha val="43137"/>
                    </a:srgbClr>
                  </a:outerShdw>
                </a:effectLst>
                <a:latin typeface="Cambria" pitchFamily="18" charset="0"/>
              </a:rPr>
              <a:t>walk</a:t>
            </a:r>
            <a:r>
              <a:rPr lang="en-US" sz="2400" b="1" dirty="0" smtClean="0">
                <a:latin typeface="Cambria" pitchFamily="18" charset="0"/>
              </a:rPr>
              <a:t>.”  This word refers to a person’s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conduct</a:t>
            </a:r>
            <a:r>
              <a:rPr lang="en-US" sz="2400" b="1" i="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or</a:t>
            </a:r>
            <a:r>
              <a:rPr lang="en-US" sz="2400" b="1" i="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lifestyle</a:t>
            </a:r>
            <a:r>
              <a:rPr lang="en-US" sz="2400" b="1" i="1" dirty="0" smtClean="0">
                <a:latin typeface="Cambria" pitchFamily="18" charset="0"/>
              </a:rPr>
              <a:t>.”</a:t>
            </a:r>
            <a:r>
              <a:rPr lang="en-US" sz="2400" b="1" dirty="0" smtClean="0">
                <a:latin typeface="Cambria" pitchFamily="18" charset="0"/>
              </a:rPr>
              <a:t>  The word walk sounds so manageable.  Just put one foot in from of the other.  Small ones if you have to, big ones if you can.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4:1 – 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09342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Just walk!  Walk in the right direction, walk in the right way, and walk with the power of the Spirit . . . </a:t>
            </a:r>
            <a:r>
              <a:rPr lang="en-US" sz="2400" b="1" i="1" dirty="0" smtClean="0">
                <a:effectLst>
                  <a:outerShdw blurRad="38100" dist="38100" dir="2700000" algn="tl">
                    <a:srgbClr val="000000">
                      <a:alpha val="43137"/>
                    </a:srgbClr>
                  </a:outerShdw>
                </a:effectLst>
                <a:latin typeface="Cambria" pitchFamily="18" charset="0"/>
              </a:rPr>
              <a:t>but</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walk</a:t>
            </a:r>
            <a:r>
              <a:rPr lang="en-US" sz="2400" b="1" dirty="0" smtClean="0">
                <a:latin typeface="Cambria" pitchFamily="18" charset="0"/>
              </a:rPr>
              <a:t>.   </a:t>
            </a:r>
          </a:p>
          <a:p>
            <a:pPr indent="457200">
              <a:spcAft>
                <a:spcPts val="1200"/>
              </a:spcAft>
            </a:pPr>
            <a:r>
              <a:rPr lang="en-US" sz="2400" b="1" dirty="0" smtClean="0">
                <a:latin typeface="Cambria" pitchFamily="18" charset="0"/>
              </a:rPr>
              <a:t>Now, how should we walk?  In a way consistent with our calling, which Paul described in </a:t>
            </a:r>
            <a:r>
              <a:rPr lang="en-US" sz="2400" b="1" dirty="0" smtClean="0">
                <a:effectLst>
                  <a:outerShdw blurRad="38100" dist="38100" dir="2700000" algn="tl">
                    <a:srgbClr val="000000">
                      <a:alpha val="43137"/>
                    </a:srgbClr>
                  </a:outerShdw>
                </a:effectLst>
                <a:latin typeface="Cambria" pitchFamily="18" charset="0"/>
              </a:rPr>
              <a:t>chapters 1 – 3</a:t>
            </a:r>
            <a:r>
              <a:rPr lang="en-US" sz="2400" b="1" dirty="0" smtClean="0">
                <a:latin typeface="Cambria" pitchFamily="18" charset="0"/>
              </a:rPr>
              <a:t>.  The word “</a:t>
            </a:r>
            <a:r>
              <a:rPr lang="en-US" sz="2400" b="1" dirty="0" smtClean="0">
                <a:effectLst>
                  <a:outerShdw blurRad="38100" dist="38100" dir="2700000" algn="tl">
                    <a:srgbClr val="000000">
                      <a:alpha val="43137"/>
                    </a:srgbClr>
                  </a:outerShdw>
                </a:effectLst>
                <a:latin typeface="Cambria" pitchFamily="18" charset="0"/>
              </a:rPr>
              <a:t>worthy</a:t>
            </a:r>
            <a:r>
              <a:rPr lang="en-US" sz="2400" b="1" dirty="0" smtClean="0">
                <a:latin typeface="Cambria" pitchFamily="18" charset="0"/>
              </a:rPr>
              <a:t>” means “being fitting or proper in corresponding to what should be expected.”    </a:t>
            </a:r>
          </a:p>
          <a:p>
            <a:pPr indent="457200">
              <a:spcAft>
                <a:spcPts val="1200"/>
              </a:spcAft>
            </a:pPr>
            <a:r>
              <a:rPr lang="en-US" sz="2400" b="1" dirty="0" smtClean="0">
                <a:latin typeface="Cambria" pitchFamily="18" charset="0"/>
              </a:rPr>
              <a:t>Paul calls his readers to live lives equal to the reality of their calling.  What does this actually look like?  For the next few verses, Paul paints a very clear picture of the kind of lifestyle that is worthy of the calling.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4:1 – 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65000"/>
          </a:schemeClr>
        </a:solidFill>
        <a:effectLst/>
      </p:bgPr>
    </p:bg>
    <p:spTree>
      <p:nvGrpSpPr>
        <p:cNvPr id="1" name=""/>
        <p:cNvGrpSpPr/>
        <p:nvPr/>
      </p:nvGrpSpPr>
      <p:grpSpPr>
        <a:xfrm>
          <a:off x="0" y="0"/>
          <a:ext cx="0" cy="0"/>
          <a:chOff x="0" y="0"/>
          <a:chExt cx="0" cy="0"/>
        </a:xfrm>
      </p:grpSpPr>
      <p:pic>
        <p:nvPicPr>
          <p:cNvPr id="4" name="Picture 3" descr="4 - 1 walk the walk2.jpg"/>
          <p:cNvPicPr>
            <a:picLocks noChangeAspect="1"/>
          </p:cNvPicPr>
          <p:nvPr/>
        </p:nvPicPr>
        <p:blipFill>
          <a:blip r:embed="rId2" cstate="print"/>
          <a:srcRect l="3333" r="2500"/>
          <a:stretch>
            <a:fillRect/>
          </a:stretch>
        </p:blipFill>
        <p:spPr>
          <a:xfrm>
            <a:off x="304800" y="1028700"/>
            <a:ext cx="8610600" cy="48006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He beings in </a:t>
            </a:r>
            <a:r>
              <a:rPr lang="en-US" sz="2400" b="1" dirty="0" smtClean="0">
                <a:effectLst>
                  <a:outerShdw blurRad="38100" dist="38100" dir="2700000" algn="tl">
                    <a:srgbClr val="000000">
                      <a:alpha val="43137"/>
                    </a:srgbClr>
                  </a:outerShdw>
                </a:effectLst>
                <a:latin typeface="Cambria" pitchFamily="18" charset="0"/>
              </a:rPr>
              <a:t>4:2</a:t>
            </a:r>
            <a:r>
              <a:rPr lang="en-US" sz="2400" b="1" dirty="0" smtClean="0">
                <a:latin typeface="Cambria" pitchFamily="18" charset="0"/>
              </a:rPr>
              <a:t> by laying down </a:t>
            </a:r>
            <a:r>
              <a:rPr lang="en-US" sz="2400" b="1" i="1" u="sng" dirty="0" smtClean="0">
                <a:latin typeface="Cambria" pitchFamily="18" charset="0"/>
              </a:rPr>
              <a:t>five</a:t>
            </a:r>
            <a:r>
              <a:rPr lang="en-US" sz="2400" b="1" dirty="0" smtClean="0">
                <a:latin typeface="Cambria" pitchFamily="18" charset="0"/>
              </a:rPr>
              <a:t> stepping-stones for a worthy walk, which we can summarize with five words.  Where do these stepping-stones lead?  </a:t>
            </a:r>
            <a:r>
              <a:rPr lang="en-US" sz="2400" b="1" dirty="0" smtClean="0">
                <a:effectLst>
                  <a:outerShdw blurRad="38100" dist="38100" dir="2700000" algn="tl">
                    <a:srgbClr val="000000">
                      <a:alpha val="43137"/>
                    </a:srgbClr>
                  </a:outerShdw>
                </a:effectLst>
                <a:latin typeface="Cambria" pitchFamily="18" charset="0"/>
              </a:rPr>
              <a:t>Ephesians 4:3</a:t>
            </a:r>
            <a:r>
              <a:rPr lang="en-US" sz="2400" b="1" dirty="0" smtClean="0">
                <a:latin typeface="Cambria" pitchFamily="18" charset="0"/>
              </a:rPr>
              <a:t> shows the destination:  “the unity of the Spirit in the bond of peace.”     </a:t>
            </a:r>
          </a:p>
          <a:p>
            <a:pPr indent="457200">
              <a:spcAft>
                <a:spcPts val="1200"/>
              </a:spcAft>
            </a:pPr>
            <a:r>
              <a:rPr lang="en-US" sz="2400" b="1" dirty="0" smtClean="0">
                <a:latin typeface="Cambria" pitchFamily="18" charset="0"/>
              </a:rPr>
              <a:t>That’s the goal of these deliberate steps in the Christian walk.  To avoid any missteps, let’s examine each step more carefully.  Stepping-stones from </a:t>
            </a:r>
            <a:r>
              <a:rPr lang="en-US" sz="2400" b="1" u="sng" dirty="0" smtClean="0">
                <a:latin typeface="Cambria" pitchFamily="18" charset="0"/>
              </a:rPr>
              <a:t>humility</a:t>
            </a:r>
            <a:r>
              <a:rPr lang="en-US" sz="2400" b="1" dirty="0" smtClean="0">
                <a:latin typeface="Cambria" pitchFamily="18" charset="0"/>
              </a:rPr>
              <a:t> to </a:t>
            </a:r>
            <a:r>
              <a:rPr lang="en-US" sz="2400" b="1" u="sng" dirty="0" smtClean="0">
                <a:latin typeface="Cambria" pitchFamily="18" charset="0"/>
              </a:rPr>
              <a:t>love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a:t>
            </a:r>
          </a:p>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Humility</a:t>
            </a:r>
          </a:p>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Gentleness  </a:t>
            </a:r>
          </a:p>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Patience  </a:t>
            </a:r>
          </a:p>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Tolerance  </a:t>
            </a:r>
          </a:p>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Love</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4:1 – 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1000"/>
                                        <p:tgtEl>
                                          <p:spTgt spid="3">
                                            <p:txEl>
                                              <p:pRg st="3" end="3"/>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1000"/>
                                        <p:tgtEl>
                                          <p:spTgt spid="3">
                                            <p:txEl>
                                              <p:pRg st="4" end="4"/>
                                            </p:txEl>
                                          </p:spTgt>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1000"/>
                                        <p:tgtEl>
                                          <p:spTgt spid="3">
                                            <p:txEl>
                                              <p:pRg st="5" end="5"/>
                                            </p:txEl>
                                          </p:spTgt>
                                        </p:tgtEl>
                                      </p:cBhvr>
                                    </p:animEffect>
                                  </p:childTnLst>
                                </p:cTn>
                              </p:par>
                            </p:childTnLst>
                          </p:cTn>
                        </p:par>
                        <p:par>
                          <p:cTn id="30" fill="hold">
                            <p:stCondLst>
                              <p:cond delay="4000"/>
                            </p:stCondLst>
                            <p:childTnLst>
                              <p:par>
                                <p:cTn id="31" presetID="22" presetClass="entr" presetSubtype="8"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79874" name="Picture 2" descr="What Does Ephesians 4:2 Mean?"/>
          <p:cNvPicPr>
            <a:picLocks noChangeAspect="1" noChangeArrowheads="1"/>
          </p:cNvPicPr>
          <p:nvPr/>
        </p:nvPicPr>
        <p:blipFill>
          <a:blip r:embed="rId2" cstate="print"/>
          <a:srcRect l="3571" b="4762"/>
          <a:stretch>
            <a:fillRect/>
          </a:stretch>
        </p:blipFill>
        <p:spPr bwMode="auto">
          <a:xfrm>
            <a:off x="381000" y="381000"/>
            <a:ext cx="8382000" cy="60960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diamond(out)">
                                      <p:cBhvr>
                                        <p:cTn id="7" dur="2000"/>
                                        <p:tgtEl>
                                          <p:spTgt spid="79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462760"/>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HUMILITY</a:t>
            </a:r>
            <a:r>
              <a:rPr lang="en-US" sz="2400" b="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lowliness of mind</a:t>
            </a:r>
            <a:r>
              <a:rPr lang="en-US" sz="2400" b="1" dirty="0" smtClean="0">
                <a:latin typeface="Cambria" pitchFamily="18" charset="0"/>
              </a:rPr>
              <a:t>.  For the Christian it means putting Christ first, others second, and self last.  Not a popular formula, is it?  It was no more popular in the first century than it is today.   </a:t>
            </a:r>
          </a:p>
          <a:p>
            <a:pPr indent="457200">
              <a:spcAft>
                <a:spcPts val="1200"/>
              </a:spcAft>
            </a:pPr>
            <a:r>
              <a:rPr lang="en-US" sz="2400" b="1" dirty="0" smtClean="0">
                <a:latin typeface="Cambria" pitchFamily="18" charset="0"/>
              </a:rPr>
              <a:t>The word paints the picture of a crouching slave—abject, servile, in complete subjection to his master.  Yet this is exactly the kind of attitude that accompanied Christ’s incarnation and earthly ministry (</a:t>
            </a:r>
            <a:r>
              <a:rPr lang="en-US" sz="2400" b="1" dirty="0" smtClean="0">
                <a:effectLst>
                  <a:outerShdw blurRad="38100" dist="38100" dir="2700000" algn="tl">
                    <a:srgbClr val="000000">
                      <a:alpha val="43137"/>
                    </a:srgbClr>
                  </a:outerShdw>
                </a:effectLst>
                <a:latin typeface="Cambria" pitchFamily="18" charset="0"/>
              </a:rPr>
              <a:t>Phil 2:5-8</a:t>
            </a:r>
            <a:r>
              <a:rPr lang="en-US" sz="2400" b="1" dirty="0" smtClean="0">
                <a:latin typeface="Cambria" pitchFamily="18" charset="0"/>
              </a:rPr>
              <a:t>).  </a:t>
            </a:r>
          </a:p>
          <a:p>
            <a:pPr indent="457200">
              <a:spcAft>
                <a:spcPts val="1200"/>
              </a:spcAft>
            </a:pPr>
            <a:r>
              <a:rPr lang="en-US" sz="2400" b="1" dirty="0" smtClean="0">
                <a:latin typeface="Cambria" pitchFamily="18" charset="0"/>
              </a:rPr>
              <a:t>In fact, he described Himself as “gentle and humble in heart” (</a:t>
            </a:r>
            <a:r>
              <a:rPr lang="en-US" sz="2400" b="1" dirty="0" smtClean="0">
                <a:effectLst>
                  <a:outerShdw blurRad="38100" dist="38100" dir="2700000" algn="tl">
                    <a:srgbClr val="000000">
                      <a:alpha val="43137"/>
                    </a:srgbClr>
                  </a:outerShdw>
                </a:effectLst>
                <a:latin typeface="Cambria" pitchFamily="18" charset="0"/>
              </a:rPr>
              <a:t>Matt 11:29</a:t>
            </a:r>
            <a:r>
              <a:rPr lang="en-US" sz="2400" b="1" dirty="0" smtClean="0">
                <a:latin typeface="Cambria" pitchFamily="18" charset="0"/>
              </a:rPr>
              <a:t>) and said that He came not to be served “but to serve” (</a:t>
            </a:r>
            <a:r>
              <a:rPr lang="en-US" sz="2400" b="1" dirty="0" smtClean="0">
                <a:effectLst>
                  <a:outerShdw blurRad="38100" dist="38100" dir="2700000" algn="tl">
                    <a:srgbClr val="000000">
                      <a:alpha val="43137"/>
                    </a:srgbClr>
                  </a:outerShdw>
                </a:effectLst>
                <a:latin typeface="Cambria" pitchFamily="18" charset="0"/>
              </a:rPr>
              <a:t>Mark 10:45</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4:1 – 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70756"/>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GENTLENESS</a:t>
            </a:r>
            <a:r>
              <a:rPr lang="en-US" sz="2400" b="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As we see in Christ’s own self-description, humility and gentleness go hand in hand.  Whereas humility is an attitude of mind, gentleness refers to the outward manifestation of a person’s humble demeanor.   </a:t>
            </a:r>
          </a:p>
          <a:p>
            <a:pPr indent="457200">
              <a:spcAft>
                <a:spcPts val="1200"/>
              </a:spcAft>
            </a:pPr>
            <a:r>
              <a:rPr lang="en-US" sz="2400" b="1" dirty="0" smtClean="0">
                <a:latin typeface="Cambria" pitchFamily="18" charset="0"/>
              </a:rPr>
              <a:t>Gentle people are not harsh with others, don’t fight to get their way, and don’t turn everything into a winner-takes-all competition.  Instead, they demonstrate consideration for the needs and feeling of others.  </a:t>
            </a:r>
          </a:p>
          <a:p>
            <a:pPr indent="457200">
              <a:spcAft>
                <a:spcPts val="1200"/>
              </a:spcAft>
            </a:pPr>
            <a:r>
              <a:rPr lang="en-US" sz="2400" b="1" dirty="0" smtClean="0">
                <a:latin typeface="Cambria" pitchFamily="18" charset="0"/>
              </a:rPr>
              <a:t>Like humility, gentleness is a vital step toward unity because it softens our sharp edges and keeps us from scraping, cutting, and bruising those who get close to us.  If all of us in the church balanced our strength with humility and gentleness, as Jesus did, then virtually all our conflicts would disappear.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4:1 – 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832092"/>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	PATIENCE</a:t>
            </a:r>
            <a:r>
              <a:rPr lang="en-US" sz="2400" b="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Of the three virtues we have considered so far, the step of patience is the most difficult because it comes to us in the hardest way.  It means exercising humility and gentleness in the company of disappointing, frustrating, and downright offensive people.  </a:t>
            </a:r>
          </a:p>
          <a:p>
            <a:pPr indent="457200">
              <a:spcAft>
                <a:spcPts val="1200"/>
              </a:spcAft>
            </a:pPr>
            <a:r>
              <a:rPr lang="en-US" sz="2400" b="1" dirty="0" smtClean="0">
                <a:latin typeface="Cambria" pitchFamily="18" charset="0"/>
              </a:rPr>
              <a:t>It means sticking to something when everything within you and outside of you is pushing you to give in.  Patience takes time to nurture, especially in our impatient world.  We pace the room if the microwave takes thirty seconds.  </a:t>
            </a:r>
          </a:p>
          <a:p>
            <a:pPr indent="457200">
              <a:spcAft>
                <a:spcPts val="1200"/>
              </a:spcAft>
            </a:pPr>
            <a:r>
              <a:rPr lang="en-US" sz="2400" b="1" dirty="0" smtClean="0">
                <a:latin typeface="Cambria" pitchFamily="18" charset="0"/>
              </a:rPr>
              <a:t>We zip through traffic if one lane is moving too slowly.  We stare at our watches if the worship service runs ten or fifteen minutes over.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4:1 – 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1569660"/>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	PATIENCE</a:t>
            </a:r>
            <a:r>
              <a:rPr lang="en-US" sz="2400" b="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Yet patience is essential if the church is to arrive at true unity.  It allows all of us to learn at different paces, to make mistakes, and to hunker down for the lengthy, arduous process of steady spiritual growth.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4:1 – 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0"/>
            <a:ext cx="8534400" cy="4524315"/>
          </a:xfrm>
          <a:prstGeom prst="rect">
            <a:avLst/>
          </a:prstGeom>
          <a:noFill/>
          <a:effectLst/>
        </p:spPr>
        <p:txBody>
          <a:bodyPr wrap="square" rtlCol="0">
            <a:spAutoFit/>
          </a:bodyPr>
          <a:lstStyle/>
          <a:p>
            <a:pPr indent="457200"/>
            <a:r>
              <a:rPr lang="en-US" sz="2400" b="1" dirty="0" smtClean="0">
                <a:latin typeface="Cambria" pitchFamily="18" charset="0"/>
              </a:rPr>
              <a:t>Beginning with this chapter and proceeding through the rest of the epistle, Paul exhorts the Ephesians to walk in a manner worthy of their </a:t>
            </a:r>
            <a:r>
              <a:rPr lang="en-US" sz="2400" b="1" i="1" u="sng" dirty="0" smtClean="0">
                <a:effectLst>
                  <a:outerShdw blurRad="38100" dist="38100" dir="2700000" algn="tl">
                    <a:srgbClr val="000000">
                      <a:alpha val="43137"/>
                    </a:srgbClr>
                  </a:outerShdw>
                </a:effectLst>
                <a:latin typeface="Cambria" pitchFamily="18" charset="0"/>
              </a:rPr>
              <a:t>calling</a:t>
            </a:r>
            <a:r>
              <a:rPr lang="en-US" sz="2400" b="1" dirty="0" smtClean="0">
                <a:latin typeface="Cambria" pitchFamily="18" charset="0"/>
              </a:rPr>
              <a:t>.  Having described earlier how Jesus attained unity between Jew and Gentile through His death on the cross, Paul now pleads with them to </a:t>
            </a:r>
            <a:r>
              <a:rPr lang="en-US" sz="2400" b="1" i="1" dirty="0" smtClean="0">
                <a:latin typeface="Cambria" pitchFamily="18" charset="0"/>
              </a:rPr>
              <a:t>“walk in unity.”</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dirty="0" smtClean="0">
                <a:latin typeface="Cambria" pitchFamily="18" charset="0"/>
              </a:rPr>
              <a:t>With humility, gentleness, longsuffering, forbearance and love, they should be diligent to maintain the </a:t>
            </a:r>
            <a:r>
              <a:rPr lang="en-US" sz="2400" b="1" i="1" u="sng" dirty="0" smtClean="0">
                <a:effectLst>
                  <a:outerShdw blurRad="38100" dist="38100" dir="2700000" algn="tl">
                    <a:srgbClr val="000000">
                      <a:alpha val="43137"/>
                    </a:srgbClr>
                  </a:outerShdw>
                </a:effectLst>
                <a:latin typeface="Cambria" pitchFamily="18" charset="0"/>
              </a:rPr>
              <a:t>unity</a:t>
            </a:r>
            <a:r>
              <a:rPr lang="en-US" sz="2400" b="1" dirty="0" smtClean="0">
                <a:latin typeface="Cambria" pitchFamily="18" charset="0"/>
              </a:rPr>
              <a:t> of the Spirit in the bond of peace.  The </a:t>
            </a:r>
            <a:r>
              <a:rPr lang="en-US" sz="2400" b="1" i="1" u="sng" dirty="0" smtClean="0">
                <a:effectLst>
                  <a:outerShdw blurRad="38100" dist="38100" dir="2700000" algn="tl">
                    <a:srgbClr val="000000">
                      <a:alpha val="43137"/>
                    </a:srgbClr>
                  </a:outerShdw>
                </a:effectLst>
                <a:latin typeface="Cambria" pitchFamily="18" charset="0"/>
              </a:rPr>
              <a:t>unity</a:t>
            </a:r>
            <a:r>
              <a:rPr lang="en-US" sz="2400" b="1" dirty="0" smtClean="0">
                <a:latin typeface="Cambria" pitchFamily="18" charset="0"/>
              </a:rPr>
              <a:t> of the Spirit is then defined as consisting of one body, one Spirit, one hope, one Lord, one faith, one baptism and one God (</a:t>
            </a:r>
            <a:r>
              <a:rPr lang="en-US" sz="2400" b="1" dirty="0" smtClean="0">
                <a:effectLst>
                  <a:outerShdw blurRad="38100" dist="38100" dir="2700000" algn="tl">
                    <a:srgbClr val="000000">
                      <a:alpha val="43137"/>
                    </a:srgbClr>
                  </a:outerShdw>
                </a:effectLst>
                <a:latin typeface="Cambria" pitchFamily="18" charset="0"/>
              </a:rPr>
              <a:t>1 – 6</a:t>
            </a:r>
            <a:r>
              <a:rPr lang="en-US" sz="2400" b="1" dirty="0" smtClean="0">
                <a:latin typeface="Cambria" pitchFamily="18" charset="0"/>
              </a:rPr>
              <a:t>).</a:t>
            </a:r>
          </a:p>
        </p:txBody>
      </p:sp>
      <p:grpSp>
        <p:nvGrpSpPr>
          <p:cNvPr id="2" name="Group 8"/>
          <p:cNvGrpSpPr/>
          <p:nvPr/>
        </p:nvGrpSpPr>
        <p:grpSpPr>
          <a:xfrm>
            <a:off x="304800" y="152400"/>
            <a:ext cx="8534400" cy="914400"/>
            <a:chOff x="304800" y="152400"/>
            <a:chExt cx="8534400" cy="914400"/>
          </a:xfrm>
        </p:grpSpPr>
        <p:sp>
          <p:nvSpPr>
            <p:cNvPr id="7" name="Title 1"/>
            <p:cNvSpPr txBox="1">
              <a:spLocks/>
            </p:cNvSpPr>
            <p:nvPr/>
          </p:nvSpPr>
          <p:spPr>
            <a:xfrm>
              <a:off x="304800" y="152400"/>
              <a:ext cx="853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a:t>
              </a:r>
              <a:r>
                <a:rPr kumimoji="0" lang="en-US" sz="32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ch4  overview</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70756"/>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	TOLERANCE</a:t>
            </a:r>
            <a:r>
              <a:rPr lang="en-US" sz="2400" b="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Just as humility and gentleness form a firm footing in our worthy walk, patience and tolerance also work together.  Patience predisposes us to endure all kinds of circumstances; tolerance helps us endure all kinds of people.</a:t>
            </a:r>
          </a:p>
          <a:p>
            <a:pPr indent="457200">
              <a:spcAft>
                <a:spcPts val="1200"/>
              </a:spcAft>
            </a:pPr>
            <a:r>
              <a:rPr lang="en-US" sz="2400" b="1" dirty="0" smtClean="0">
                <a:latin typeface="Cambria" pitchFamily="18" charset="0"/>
              </a:rPr>
              <a:t>Tolerant people reach our with forgiveness, understanding, and sympathy.  They treat others with grace—letting them grow with Christ in different ways and at different paces.  Tolerant people welcome others with a warm embrace because their hearts have been embraced by Christ (</a:t>
            </a:r>
            <a:r>
              <a:rPr lang="en-US" sz="2400" b="1" dirty="0" smtClean="0">
                <a:effectLst>
                  <a:outerShdw blurRad="38100" dist="38100" dir="2700000" algn="tl">
                    <a:srgbClr val="000000">
                      <a:alpha val="43137"/>
                    </a:srgbClr>
                  </a:outerShdw>
                </a:effectLst>
                <a:latin typeface="Cambria" pitchFamily="18" charset="0"/>
              </a:rPr>
              <a:t>1John 4:19</a:t>
            </a:r>
            <a:r>
              <a:rPr lang="en-US" sz="2400" b="1" dirty="0" smtClean="0">
                <a:latin typeface="Cambria" pitchFamily="18" charset="0"/>
              </a:rPr>
              <a:t>).  </a:t>
            </a:r>
          </a:p>
          <a:p>
            <a:pPr indent="457200">
              <a:spcAft>
                <a:spcPts val="1200"/>
              </a:spcAft>
            </a:pPr>
            <a:r>
              <a:rPr lang="en-US" sz="2400" b="1" dirty="0" smtClean="0">
                <a:latin typeface="Cambria" pitchFamily="18" charset="0"/>
              </a:rPr>
              <a:t>Paul obviously isn’t talking about tolerating sin, wickedness, immorality, and evil.  That’s far from his mind, and it should be far from ours as well (</a:t>
            </a:r>
            <a:r>
              <a:rPr lang="en-US" sz="2400" b="1" dirty="0" smtClean="0">
                <a:effectLst>
                  <a:outerShdw blurRad="38100" dist="38100" dir="2700000" algn="tl">
                    <a:srgbClr val="000000">
                      <a:alpha val="43137"/>
                    </a:srgbClr>
                  </a:outerShdw>
                </a:effectLst>
                <a:latin typeface="Cambria" pitchFamily="18" charset="0"/>
              </a:rPr>
              <a:t>1Cor 5:9-13</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4:1 – 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1938992"/>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	TOLERANCE</a:t>
            </a:r>
            <a:r>
              <a:rPr lang="en-US" sz="2400" b="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Rather, Paul refers to showing mercy and grace to others, letting others live their Christian lives in ways that may not be exactly how we think they should.  This means allowing people to develop their unique abilities without fear of being judged.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4:1 – 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570208"/>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	LOVE</a:t>
            </a:r>
            <a:r>
              <a:rPr lang="en-US" sz="2400" b="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The final stepping-stone on the path to unity is love—once again </a:t>
            </a:r>
            <a:r>
              <a:rPr lang="en-US" sz="2400" b="1" i="1" dirty="0" smtClean="0">
                <a:effectLst>
                  <a:outerShdw blurRad="38100" dist="38100" dir="2700000" algn="tl">
                    <a:srgbClr val="000000">
                      <a:alpha val="43137"/>
                    </a:srgbClr>
                  </a:outerShdw>
                </a:effectLst>
                <a:latin typeface="Cambria" pitchFamily="18" charset="0"/>
              </a:rPr>
              <a:t>agape</a:t>
            </a:r>
            <a:r>
              <a:rPr lang="en-US" sz="2400" b="1" dirty="0" smtClean="0">
                <a:latin typeface="Cambria" pitchFamily="18" charset="0"/>
              </a:rPr>
              <a:t> </a:t>
            </a:r>
            <a:r>
              <a:rPr lang="en-US" sz="2400" b="1" i="1" dirty="0" smtClean="0">
                <a:latin typeface="Cambria" pitchFamily="18" charset="0"/>
              </a:rPr>
              <a:t>or</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unconditional love</a:t>
            </a:r>
            <a:r>
              <a:rPr lang="en-US" sz="2400" b="1" dirty="0" smtClean="0">
                <a:latin typeface="Cambria" pitchFamily="18" charset="0"/>
              </a:rPr>
              <a:t> that expects nothing in return.  In many ways, the previous four virtues describe what real love looks like, which is why Paul says we must have humility, gentleness, patience, and tolerance “in love.” </a:t>
            </a:r>
          </a:p>
          <a:p>
            <a:pPr indent="457200">
              <a:spcAft>
                <a:spcPts val="1200"/>
              </a:spcAft>
            </a:pPr>
            <a:r>
              <a:rPr lang="en-US" sz="2400" b="1" dirty="0" smtClean="0">
                <a:latin typeface="Cambria" pitchFamily="18" charset="0"/>
              </a:rPr>
              <a:t>Love looks out not for one’s own interests but for the interests of others (</a:t>
            </a:r>
            <a:r>
              <a:rPr lang="en-US" sz="2400" b="1" dirty="0" smtClean="0">
                <a:effectLst>
                  <a:outerShdw blurRad="38100" dist="38100" dir="2700000" algn="tl">
                    <a:srgbClr val="000000">
                      <a:alpha val="43137"/>
                    </a:srgbClr>
                  </a:outerShdw>
                </a:effectLst>
                <a:latin typeface="Cambria" pitchFamily="18" charset="0"/>
              </a:rPr>
              <a:t>Phil 2:4</a:t>
            </a:r>
            <a:r>
              <a:rPr lang="en-US" sz="2400" b="1" dirty="0" smtClean="0">
                <a:latin typeface="Cambria" pitchFamily="18" charset="0"/>
              </a:rPr>
              <a:t>).  All of these stepping-stones together point the way to true unity.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4:1 – 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832092"/>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Like a quiet clearing at the end of a garden path, “the unity of the Spirit in the bond of peace” marks a point of progress in the walk worthy of our calling (</a:t>
            </a:r>
            <a:r>
              <a:rPr lang="en-US" sz="2400" b="1" dirty="0" smtClean="0">
                <a:effectLst>
                  <a:outerShdw blurRad="38100" dist="38100" dir="2700000" algn="tl">
                    <a:srgbClr val="000000">
                      <a:alpha val="43137"/>
                    </a:srgbClr>
                  </a:outerShdw>
                </a:effectLst>
                <a:latin typeface="Cambria" pitchFamily="18" charset="0"/>
              </a:rPr>
              <a:t>4:3</a:t>
            </a:r>
            <a:r>
              <a:rPr lang="en-US" sz="2400" b="1" dirty="0" smtClean="0">
                <a:latin typeface="Cambria" pitchFamily="18" charset="0"/>
              </a:rPr>
              <a:t>).  Yet having arrived, we must work diligently to preserve it.  </a:t>
            </a:r>
          </a:p>
          <a:p>
            <a:pPr indent="457200">
              <a:spcAft>
                <a:spcPts val="1200"/>
              </a:spcAft>
            </a:pPr>
            <a:r>
              <a:rPr lang="en-US" sz="2400" b="1" dirty="0" smtClean="0">
                <a:latin typeface="Cambria" pitchFamily="18" charset="0"/>
              </a:rPr>
              <a:t>We need to safeguard it from those vices that stand in direct contrast to the five virtues just mentioned: a prideful ego, a severe demeanor, an irritable spirit, a judgmental heart, and a hateful attitude.</a:t>
            </a:r>
          </a:p>
          <a:p>
            <a:pPr indent="457200">
              <a:spcAft>
                <a:spcPts val="1200"/>
              </a:spcAft>
            </a:pPr>
            <a:r>
              <a:rPr lang="en-US" sz="2400" b="1" dirty="0" smtClean="0">
                <a:latin typeface="Cambria" pitchFamily="18" charset="0"/>
              </a:rPr>
              <a:t>Unity needs to be a persistent and consistent goal of every member of the body of Christ.  Because Christ has called us in peace (</a:t>
            </a:r>
            <a:r>
              <a:rPr lang="en-US" sz="2400" b="1" dirty="0" smtClean="0">
                <a:effectLst>
                  <a:outerShdw blurRad="38100" dist="38100" dir="2700000" algn="tl">
                    <a:srgbClr val="000000">
                      <a:alpha val="43137"/>
                    </a:srgbClr>
                  </a:outerShdw>
                </a:effectLst>
                <a:latin typeface="Cambria" pitchFamily="18" charset="0"/>
              </a:rPr>
              <a:t>2:14-15</a:t>
            </a:r>
            <a:r>
              <a:rPr lang="en-US" sz="2400" b="1" dirty="0" smtClean="0">
                <a:latin typeface="Cambria" pitchFamily="18" charset="0"/>
              </a:rPr>
              <a:t>), we must nurture the “bond of peace” in our daily walk (</a:t>
            </a:r>
            <a:r>
              <a:rPr lang="en-US" sz="2400" b="1" dirty="0" smtClean="0">
                <a:effectLst>
                  <a:outerShdw blurRad="38100" dist="38100" dir="2700000" algn="tl">
                    <a:srgbClr val="000000">
                      <a:alpha val="43137"/>
                    </a:srgbClr>
                  </a:outerShdw>
                </a:effectLst>
                <a:latin typeface="Cambria" pitchFamily="18" charset="0"/>
              </a:rPr>
              <a:t>4:3</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4:1 – 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pic>
        <p:nvPicPr>
          <p:cNvPr id="3" name="Picture 2" descr="4 - 3 peace.jpg"/>
          <p:cNvPicPr>
            <a:picLocks noChangeAspect="1"/>
          </p:cNvPicPr>
          <p:nvPr/>
        </p:nvPicPr>
        <p:blipFill>
          <a:blip r:embed="rId2" cstate="print"/>
          <a:srcRect t="4286" b="4286"/>
          <a:stretch>
            <a:fillRect/>
          </a:stretch>
        </p:blipFill>
        <p:spPr>
          <a:xfrm>
            <a:off x="304800" y="685800"/>
            <a:ext cx="8501063" cy="5334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In a divisive, warring, hurtful world, the most powerful testimony the church can give is genuine unity prompted by true love and shown in the example of peace.  </a:t>
            </a:r>
          </a:p>
          <a:p>
            <a:pPr indent="457200">
              <a:spcAft>
                <a:spcPts val="1200"/>
              </a:spcAft>
            </a:pPr>
            <a:r>
              <a:rPr lang="en-US" sz="2400" b="1" dirty="0" smtClean="0">
                <a:latin typeface="Cambria" pitchFamily="18" charset="0"/>
              </a:rPr>
              <a:t>Sadly, however, there’s not a more divided church on any continent or in any era of church history than there is in the United States today.  It’s nothing short of tragic.  Every city has its own stories of church splits—some of them are legendary.  Towns and villages have pastors that won’t talk to each other, much less support or encourage one another.</a:t>
            </a:r>
          </a:p>
          <a:p>
            <a:pPr indent="457200">
              <a:spcAft>
                <a:spcPts val="1200"/>
              </a:spcAft>
            </a:pPr>
            <a:r>
              <a:rPr lang="en-US" sz="2400" b="1" dirty="0" smtClean="0">
                <a:latin typeface="Cambria" pitchFamily="18" charset="0"/>
              </a:rPr>
              <a:t>As believers committed to walking in a manner worthy of our calling, we should all cry out, </a:t>
            </a:r>
            <a:r>
              <a:rPr lang="en-US" sz="2400" b="1" i="1" dirty="0" smtClean="0">
                <a:latin typeface="Cambria" pitchFamily="18" charset="0"/>
              </a:rPr>
              <a:t>“What a shame!”</a:t>
            </a:r>
            <a:r>
              <a:rPr lang="en-US" sz="2400" b="1" dirty="0" smtClean="0">
                <a:latin typeface="Cambria" pitchFamily="18" charset="0"/>
              </a:rPr>
              <a:t>  Because when unbelievers observe our disregard for unity, they think, </a:t>
            </a:r>
            <a:r>
              <a:rPr lang="en-US" sz="2400" b="1" i="1" dirty="0" smtClean="0">
                <a:latin typeface="Cambria" pitchFamily="18" charset="0"/>
              </a:rPr>
              <a:t>“What a sham!”</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4:1 – 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C00000">
            <a:alpha val="80000"/>
          </a:srgbClr>
        </a:solidFill>
        <a:effectLst/>
      </p:bgPr>
    </p:bg>
    <p:spTree>
      <p:nvGrpSpPr>
        <p:cNvPr id="1" name=""/>
        <p:cNvGrpSpPr/>
        <p:nvPr/>
      </p:nvGrpSpPr>
      <p:grpSpPr>
        <a:xfrm>
          <a:off x="0" y="0"/>
          <a:ext cx="0" cy="0"/>
          <a:chOff x="0" y="0"/>
          <a:chExt cx="0" cy="0"/>
        </a:xfrm>
      </p:grpSpPr>
      <p:pic>
        <p:nvPicPr>
          <p:cNvPr id="2" name="Picture 1" descr="4 - 5-6 2.jpg"/>
          <p:cNvPicPr>
            <a:picLocks noChangeAspect="1"/>
          </p:cNvPicPr>
          <p:nvPr/>
        </p:nvPicPr>
        <p:blipFill>
          <a:blip r:embed="rId2" cstate="print"/>
          <a:srcRect l="7651" t="6000" r="6458" b="9667"/>
          <a:stretch>
            <a:fillRect/>
          </a:stretch>
        </p:blipFill>
        <p:spPr>
          <a:xfrm>
            <a:off x="381000" y="609600"/>
            <a:ext cx="8319466" cy="56388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2000548"/>
          </a:xfrm>
          <a:prstGeom prst="rect">
            <a:avLst/>
          </a:prstGeom>
          <a:gradFill>
            <a:gsLst>
              <a:gs pos="0">
                <a:srgbClr val="5E9EFF"/>
              </a:gs>
              <a:gs pos="39999">
                <a:srgbClr val="85C2FF"/>
              </a:gs>
              <a:gs pos="70000">
                <a:srgbClr val="C4D6EB"/>
              </a:gs>
              <a:gs pos="100000">
                <a:srgbClr val="FFEBFA"/>
              </a:gs>
            </a:gsLst>
            <a:lin ang="5400000" scaled="0"/>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4</a:t>
            </a:r>
            <a:r>
              <a:rPr lang="en-US" sz="2800" i="1" dirty="0" smtClean="0">
                <a:latin typeface="Georgia" pitchFamily="18" charset="0"/>
              </a:rPr>
              <a:t>There is one body and one Spirit, just as you were called to one hope when you were called; </a:t>
            </a:r>
            <a:r>
              <a:rPr lang="en-US" sz="2800" b="1" baseline="30000" dirty="0" smtClean="0">
                <a:effectLst>
                  <a:outerShdw blurRad="38100" dist="38100" dir="2700000" algn="tl">
                    <a:srgbClr val="000000">
                      <a:alpha val="43137"/>
                    </a:srgbClr>
                  </a:outerShdw>
                </a:effectLst>
                <a:latin typeface="Georgia" pitchFamily="18" charset="0"/>
              </a:rPr>
              <a:t>5</a:t>
            </a:r>
            <a:r>
              <a:rPr lang="en-US" sz="2800" i="1" dirty="0" smtClean="0">
                <a:latin typeface="Georgia" pitchFamily="18" charset="0"/>
              </a:rPr>
              <a:t>one Lord, one faith, one baptism; </a:t>
            </a:r>
            <a:r>
              <a:rPr lang="en-US" sz="2800" b="1" baseline="30000" dirty="0" smtClean="0">
                <a:effectLst>
                  <a:outerShdw blurRad="38100" dist="38100" dir="2700000" algn="tl">
                    <a:srgbClr val="000000">
                      <a:alpha val="43137"/>
                    </a:srgbClr>
                  </a:outerShdw>
                </a:effectLst>
                <a:latin typeface="Georgia" pitchFamily="18" charset="0"/>
              </a:rPr>
              <a:t>6</a:t>
            </a:r>
            <a:r>
              <a:rPr lang="en-US" sz="2800" i="1" dirty="0" smtClean="0">
                <a:latin typeface="Georgia" pitchFamily="18" charset="0"/>
              </a:rPr>
              <a:t>one God and Father of all, who is over all and through all and in all.</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4:4 – 6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462760"/>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So fundamental is unity to the Christian walk that Paul shines a light on seven of its facets.  These are </a:t>
            </a:r>
            <a:r>
              <a:rPr lang="en-US" sz="2400" b="1" i="1" u="sng" dirty="0" smtClean="0">
                <a:latin typeface="Cambria" pitchFamily="18" charset="0"/>
              </a:rPr>
              <a:t>seven</a:t>
            </a:r>
            <a:r>
              <a:rPr lang="en-US" sz="2400" b="1" dirty="0" smtClean="0">
                <a:latin typeface="Cambria" pitchFamily="18" charset="0"/>
              </a:rPr>
              <a:t> </a:t>
            </a:r>
            <a:r>
              <a:rPr lang="en-US" sz="2400" b="1" i="1" u="sng" dirty="0" smtClean="0">
                <a:latin typeface="Cambria" pitchFamily="18" charset="0"/>
              </a:rPr>
              <a:t>things</a:t>
            </a:r>
            <a:r>
              <a:rPr lang="en-US" sz="2400" b="1" dirty="0" smtClean="0">
                <a:latin typeface="Cambria" pitchFamily="18" charset="0"/>
              </a:rPr>
              <a:t> that all believers share, regardless of denomination, location, age, worship preference, or any other things that might divide orthodox, Bible-believing, evangelical churches.  </a:t>
            </a:r>
          </a:p>
          <a:p>
            <a:pPr indent="457200">
              <a:spcAft>
                <a:spcPts val="1200"/>
              </a:spcAft>
            </a:pPr>
            <a:r>
              <a:rPr lang="en-US" sz="2400" b="1" dirty="0" smtClean="0">
                <a:latin typeface="Cambria" pitchFamily="18" charset="0"/>
              </a:rPr>
              <a:t>In this list, note that these are present realities—they don’t just exist in some ideal future when God finally breaks down the barriers to church unity.  Rather, these are </a:t>
            </a:r>
            <a:r>
              <a:rPr lang="en-US" sz="2400" b="1" i="1" u="sng" dirty="0" smtClean="0">
                <a:latin typeface="Cambria" pitchFamily="18" charset="0"/>
              </a:rPr>
              <a:t>seven</a:t>
            </a:r>
            <a:r>
              <a:rPr lang="en-US" sz="2400" b="1" dirty="0" smtClean="0">
                <a:latin typeface="Cambria" pitchFamily="18" charset="0"/>
              </a:rPr>
              <a:t> </a:t>
            </a:r>
            <a:r>
              <a:rPr lang="en-US" sz="2400" b="1" i="1" u="sng" dirty="0" smtClean="0">
                <a:latin typeface="Cambria" pitchFamily="18" charset="0"/>
              </a:rPr>
              <a:t>pillars</a:t>
            </a:r>
            <a:r>
              <a:rPr lang="en-US" sz="2400" b="1" dirty="0" smtClean="0">
                <a:latin typeface="Cambria" pitchFamily="18" charset="0"/>
              </a:rPr>
              <a:t> upon which practical unity can be built.</a:t>
            </a:r>
          </a:p>
          <a:p>
            <a:pPr indent="457200">
              <a:spcAft>
                <a:spcPts val="1200"/>
              </a:spcAft>
            </a:pPr>
            <a:r>
              <a:rPr lang="en-US" sz="2400" b="1" dirty="0" smtClean="0">
                <a:latin typeface="Cambria" pitchFamily="18" charset="0"/>
              </a:rPr>
              <a:t>Let’s briefly survey them </a:t>
            </a:r>
            <a:r>
              <a:rPr lang="en-US" sz="2400" b="1" dirty="0" smtClean="0">
                <a:effectLst>
                  <a:outerShdw blurRad="38100" dist="38100" dir="2700000" algn="tl">
                    <a:srgbClr val="000000">
                      <a:alpha val="43137"/>
                    </a:srgbClr>
                  </a:outerShdw>
                </a:effectLst>
                <a:latin typeface="Cambria" pitchFamily="18" charset="0"/>
              </a:rPr>
              <a:t>. . . </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4:4 – 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093428"/>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	ONE  BODY</a:t>
            </a:r>
            <a:r>
              <a:rPr lang="en-US" sz="2400" b="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Jew and Gentile, slave and free, male and female, rich and poor, young and old—all of these otherwise conflicting types of people have been placed in “one body,” the church.  There was never meant to be “the old people’s church” and “the young people’s church.”  </a:t>
            </a:r>
          </a:p>
          <a:p>
            <a:pPr indent="457200">
              <a:spcAft>
                <a:spcPts val="1200"/>
              </a:spcAft>
            </a:pPr>
            <a:r>
              <a:rPr lang="en-US" sz="2400" b="1" dirty="0" smtClean="0">
                <a:latin typeface="Cambria" pitchFamily="18" charset="0"/>
              </a:rPr>
              <a:t>God didn’t establish a “rich people’s church” and a “poor people’s church.”  He didn’t have in mind a “black church” and a “white church”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or a “traditional church” and a “contemporary church.”  </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There is one body! </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4:4 – 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0"/>
            <a:ext cx="8534400" cy="4154984"/>
          </a:xfrm>
          <a:prstGeom prst="rect">
            <a:avLst/>
          </a:prstGeom>
          <a:noFill/>
          <a:effectLst/>
        </p:spPr>
        <p:txBody>
          <a:bodyPr wrap="square" rtlCol="0">
            <a:spAutoFit/>
          </a:bodyPr>
          <a:lstStyle/>
          <a:p>
            <a:pPr indent="457200"/>
            <a:r>
              <a:rPr lang="en-US" sz="2400" b="1" dirty="0" smtClean="0">
                <a:latin typeface="Cambria" pitchFamily="18" charset="0"/>
              </a:rPr>
              <a:t>Perhaps as motivation, Paul reminds the Ephesians of the gracious </a:t>
            </a:r>
            <a:r>
              <a:rPr lang="en-US" sz="2400" b="1" i="1" u="sng" dirty="0" smtClean="0">
                <a:effectLst>
                  <a:outerShdw blurRad="38100" dist="38100" dir="2700000" algn="tl">
                    <a:srgbClr val="000000">
                      <a:alpha val="43137"/>
                    </a:srgbClr>
                  </a:outerShdw>
                </a:effectLst>
                <a:latin typeface="Cambria" pitchFamily="18" charset="0"/>
              </a:rPr>
              <a:t>gifts</a:t>
            </a:r>
            <a:r>
              <a:rPr lang="en-US" sz="2400" b="1" dirty="0" smtClean="0">
                <a:latin typeface="Cambria" pitchFamily="18" charset="0"/>
              </a:rPr>
              <a:t> Christ gave His church following His ascension to heaven.  Such </a:t>
            </a:r>
            <a:r>
              <a:rPr lang="en-US" sz="2400" b="1" i="1" u="sng" dirty="0" smtClean="0">
                <a:effectLst>
                  <a:outerShdw blurRad="38100" dist="38100" dir="2700000" algn="tl">
                    <a:srgbClr val="000000">
                      <a:alpha val="43137"/>
                    </a:srgbClr>
                  </a:outerShdw>
                </a:effectLst>
                <a:latin typeface="Cambria" pitchFamily="18" charset="0"/>
              </a:rPr>
              <a:t>gifts</a:t>
            </a:r>
            <a:r>
              <a:rPr lang="en-US" sz="2400" b="1" dirty="0" smtClean="0">
                <a:latin typeface="Cambria" pitchFamily="18" charset="0"/>
              </a:rPr>
              <a:t> included the offices of apostles, prophets, evangelists, pastors and teachers, which are designed to equip the saints for ministry and bring the body of Christ to maturity.  </a:t>
            </a:r>
          </a:p>
          <a:p>
            <a:pPr indent="457200"/>
            <a:endParaRPr lang="en-US" sz="2400" b="1" dirty="0" smtClean="0">
              <a:latin typeface="Cambria" pitchFamily="18" charset="0"/>
            </a:endParaRPr>
          </a:p>
          <a:p>
            <a:pPr indent="457200"/>
            <a:r>
              <a:rPr lang="en-US" sz="2400" b="1" dirty="0" smtClean="0">
                <a:latin typeface="Cambria" pitchFamily="18" charset="0"/>
              </a:rPr>
              <a:t>In this way, the Ephesians should not be misled by      false doctrine, but instead by </a:t>
            </a:r>
            <a:r>
              <a:rPr lang="en-US" sz="2400" b="1" i="1" u="sng" dirty="0" smtClean="0">
                <a:effectLst>
                  <a:outerShdw blurRad="38100" dist="38100" dir="2700000" algn="tl">
                    <a:srgbClr val="000000">
                      <a:alpha val="43137"/>
                    </a:srgbClr>
                  </a:outerShdw>
                </a:effectLst>
                <a:latin typeface="Cambria" pitchFamily="18" charset="0"/>
              </a:rPr>
              <a:t>speaking</a:t>
            </a:r>
            <a:r>
              <a:rPr lang="en-US" sz="2400" b="1" dirty="0" smtClean="0">
                <a:latin typeface="Cambria" pitchFamily="18" charset="0"/>
              </a:rPr>
              <a:t> </a:t>
            </a:r>
            <a:r>
              <a:rPr lang="en-US" sz="2400" b="1" i="1" u="sng" dirty="0" smtClean="0">
                <a:effectLst>
                  <a:outerShdw blurRad="38100" dist="38100" dir="2700000" algn="tl">
                    <a:srgbClr val="000000">
                      <a:alpha val="43137"/>
                    </a:srgbClr>
                  </a:outerShdw>
                </a:effectLst>
                <a:latin typeface="Cambria" pitchFamily="18" charset="0"/>
              </a:rPr>
              <a:t>the</a:t>
            </a:r>
            <a:r>
              <a:rPr lang="en-US" sz="2400" b="1" dirty="0" smtClean="0">
                <a:latin typeface="Cambria" pitchFamily="18" charset="0"/>
              </a:rPr>
              <a:t> </a:t>
            </a:r>
            <a:r>
              <a:rPr lang="en-US" sz="2400" b="1" i="1" u="sng" dirty="0" smtClean="0">
                <a:effectLst>
                  <a:outerShdw blurRad="38100" dist="38100" dir="2700000" algn="tl">
                    <a:srgbClr val="000000">
                      <a:alpha val="43137"/>
                    </a:srgbClr>
                  </a:outerShdw>
                </a:effectLst>
                <a:latin typeface="Cambria" pitchFamily="18" charset="0"/>
              </a:rPr>
              <a:t>truth</a:t>
            </a:r>
            <a:r>
              <a:rPr lang="en-US" sz="2400" b="1" i="1" dirty="0" smtClean="0">
                <a:effectLst>
                  <a:outerShdw blurRad="38100" dist="38100" dir="2700000" algn="tl">
                    <a:srgbClr val="000000">
                      <a:alpha val="43137"/>
                    </a:srgbClr>
                  </a:outerShdw>
                </a:effectLst>
                <a:latin typeface="Cambria" pitchFamily="18" charset="0"/>
              </a:rPr>
              <a:t> </a:t>
            </a:r>
            <a:r>
              <a:rPr lang="en-US" sz="2400" b="1" i="1" u="sng" dirty="0" smtClean="0">
                <a:effectLst>
                  <a:outerShdw blurRad="38100" dist="38100" dir="2700000" algn="tl">
                    <a:srgbClr val="000000">
                      <a:alpha val="43137"/>
                    </a:srgbClr>
                  </a:outerShdw>
                </a:effectLst>
                <a:latin typeface="Cambria" pitchFamily="18" charset="0"/>
              </a:rPr>
              <a:t>in</a:t>
            </a:r>
            <a:r>
              <a:rPr lang="en-US" sz="2400" b="1" i="1" dirty="0" smtClean="0">
                <a:effectLst>
                  <a:outerShdw blurRad="38100" dist="38100" dir="2700000" algn="tl">
                    <a:srgbClr val="000000">
                      <a:alpha val="43137"/>
                    </a:srgbClr>
                  </a:outerShdw>
                </a:effectLst>
                <a:latin typeface="Cambria" pitchFamily="18" charset="0"/>
              </a:rPr>
              <a:t> </a:t>
            </a:r>
            <a:r>
              <a:rPr lang="en-US" sz="2400" b="1" i="1" u="sng" dirty="0" smtClean="0">
                <a:effectLst>
                  <a:outerShdw blurRad="38100" dist="38100" dir="2700000" algn="tl">
                    <a:srgbClr val="000000">
                      <a:alpha val="43137"/>
                    </a:srgbClr>
                  </a:outerShdw>
                </a:effectLst>
                <a:latin typeface="Cambria" pitchFamily="18" charset="0"/>
              </a:rPr>
              <a:t>love</a:t>
            </a:r>
            <a:r>
              <a:rPr lang="en-US" sz="2400" b="1" dirty="0" smtClean="0">
                <a:latin typeface="Cambria" pitchFamily="18" charset="0"/>
              </a:rPr>
              <a:t>      they should grow in Christ as each member does it share       (</a:t>
            </a:r>
            <a:r>
              <a:rPr lang="en-US" sz="2400" b="1" dirty="0" smtClean="0">
                <a:effectLst>
                  <a:outerShdw blurRad="38100" dist="38100" dir="2700000" algn="tl">
                    <a:srgbClr val="000000">
                      <a:alpha val="43137"/>
                    </a:srgbClr>
                  </a:outerShdw>
                </a:effectLst>
                <a:latin typeface="Cambria" pitchFamily="18" charset="0"/>
              </a:rPr>
              <a:t>7 – 16</a:t>
            </a:r>
            <a:r>
              <a:rPr lang="en-US" sz="2400" b="1" dirty="0" smtClean="0">
                <a:latin typeface="Cambria" pitchFamily="18" charset="0"/>
              </a:rPr>
              <a:t>).</a:t>
            </a:r>
          </a:p>
        </p:txBody>
      </p:sp>
      <p:grpSp>
        <p:nvGrpSpPr>
          <p:cNvPr id="2" name="Group 8"/>
          <p:cNvGrpSpPr/>
          <p:nvPr/>
        </p:nvGrpSpPr>
        <p:grpSpPr>
          <a:xfrm>
            <a:off x="304800" y="152400"/>
            <a:ext cx="8534400" cy="914400"/>
            <a:chOff x="304800" y="152400"/>
            <a:chExt cx="8534400" cy="914400"/>
          </a:xfrm>
        </p:grpSpPr>
        <p:sp>
          <p:nvSpPr>
            <p:cNvPr id="7" name="Title 1"/>
            <p:cNvSpPr txBox="1">
              <a:spLocks/>
            </p:cNvSpPr>
            <p:nvPr/>
          </p:nvSpPr>
          <p:spPr>
            <a:xfrm>
              <a:off x="304800" y="152400"/>
              <a:ext cx="853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a:t>
              </a:r>
              <a:r>
                <a:rPr kumimoji="0" lang="en-US" sz="32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ch4  overview</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2985433"/>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	ONE  SPIRIT</a:t>
            </a:r>
            <a:r>
              <a:rPr lang="en-US" sz="2400" b="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The same Spirit of God gives life to and dwells in every believer.  He calls us through various means.  He gifts us in various ways.  </a:t>
            </a:r>
          </a:p>
          <a:p>
            <a:pPr indent="457200">
              <a:spcAft>
                <a:spcPts val="1200"/>
              </a:spcAft>
            </a:pPr>
            <a:r>
              <a:rPr lang="en-US" sz="2400" b="1" dirty="0" smtClean="0">
                <a:latin typeface="Cambria" pitchFamily="18" charset="0"/>
              </a:rPr>
              <a:t>Yet He indwells all of us equally.  There are not different Holy Spirits for different people and different groups         (</a:t>
            </a:r>
            <a:r>
              <a:rPr lang="en-US" sz="2400" b="1" dirty="0" smtClean="0">
                <a:effectLst>
                  <a:outerShdw blurRad="38100" dist="38100" dir="2700000" algn="tl">
                    <a:srgbClr val="000000">
                      <a:alpha val="43137"/>
                    </a:srgbClr>
                  </a:outerShdw>
                </a:effectLst>
                <a:latin typeface="Cambria" pitchFamily="18" charset="0"/>
              </a:rPr>
              <a:t>1Cor 12:4-11</a:t>
            </a:r>
            <a:r>
              <a:rPr lang="en-US" sz="2400" b="1" dirty="0" smtClean="0">
                <a:latin typeface="Cambria" pitchFamily="18" charset="0"/>
              </a:rPr>
              <a:t>).</a:t>
            </a:r>
          </a:p>
          <a:p>
            <a:pPr indent="457200">
              <a:spcAft>
                <a:spcPts val="1200"/>
              </a:spcAft>
            </a:pPr>
            <a:r>
              <a:rPr lang="en-US" sz="2400" b="1" dirty="0" smtClean="0">
                <a:latin typeface="Cambria" pitchFamily="18" charset="0"/>
              </a:rPr>
              <a:t>One Holy Spirit gives all of us new life.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4:4 – 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	ONE  HOPE OF OUR CALLING</a:t>
            </a:r>
            <a:r>
              <a:rPr lang="en-US" sz="2400" b="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All Christians share the hope of eternal life (</a:t>
            </a:r>
            <a:r>
              <a:rPr lang="en-US" sz="2400" b="1" dirty="0" smtClean="0">
                <a:effectLst>
                  <a:outerShdw blurRad="38100" dist="38100" dir="2700000" algn="tl">
                    <a:srgbClr val="000000">
                      <a:alpha val="43137"/>
                    </a:srgbClr>
                  </a:outerShdw>
                </a:effectLst>
                <a:latin typeface="Cambria" pitchFamily="18" charset="0"/>
              </a:rPr>
              <a:t>Titus 1:2</a:t>
            </a:r>
            <a:r>
              <a:rPr lang="en-US" sz="2400" b="1" dirty="0" smtClean="0">
                <a:latin typeface="Cambria" pitchFamily="18" charset="0"/>
              </a:rPr>
              <a:t>), which is centered in Jesus Christ, who is our hope (</a:t>
            </a:r>
            <a:r>
              <a:rPr lang="en-US" sz="2400" b="1" dirty="0" smtClean="0">
                <a:effectLst>
                  <a:outerShdw blurRad="38100" dist="38100" dir="2700000" algn="tl">
                    <a:srgbClr val="000000">
                      <a:alpha val="43137"/>
                    </a:srgbClr>
                  </a:outerShdw>
                </a:effectLst>
                <a:latin typeface="Cambria" pitchFamily="18" charset="0"/>
              </a:rPr>
              <a:t>1Tim 1:1</a:t>
            </a:r>
            <a:r>
              <a:rPr lang="en-US" sz="2400" b="1" dirty="0" smtClean="0">
                <a:latin typeface="Cambria" pitchFamily="18" charset="0"/>
              </a:rPr>
              <a:t>).  That’s a common vision of the future all Christians are expected to share.  </a:t>
            </a:r>
          </a:p>
          <a:p>
            <a:pPr indent="457200">
              <a:spcAft>
                <a:spcPts val="1200"/>
              </a:spcAft>
            </a:pPr>
            <a:r>
              <a:rPr lang="en-US" sz="2400" b="1" dirty="0" smtClean="0">
                <a:latin typeface="Cambria" pitchFamily="18" charset="0"/>
              </a:rPr>
              <a:t>One of the great divides among Bible-believing Christians, however, relates to end-times events.  Will there be a Millennium?  A Rapture before the Tribulation?  How will it all pan out?  </a:t>
            </a:r>
          </a:p>
          <a:p>
            <a:pPr indent="457200">
              <a:spcAft>
                <a:spcPts val="1200"/>
              </a:spcAft>
            </a:pPr>
            <a:r>
              <a:rPr lang="en-US" sz="2400" b="1" dirty="0" smtClean="0">
                <a:latin typeface="Cambria" pitchFamily="18" charset="0"/>
              </a:rPr>
              <a:t>Yet even in the midst of these great difference, all of us share a common hope—eternal, sinless, painless, deathless joy in the presence of God (</a:t>
            </a:r>
            <a:r>
              <a:rPr lang="en-US" sz="2400" b="1" dirty="0" smtClean="0">
                <a:effectLst>
                  <a:outerShdw blurRad="38100" dist="38100" dir="2700000" algn="tl">
                    <a:srgbClr val="000000">
                      <a:alpha val="43137"/>
                    </a:srgbClr>
                  </a:outerShdw>
                </a:effectLst>
                <a:latin typeface="Cambria" pitchFamily="18" charset="0"/>
              </a:rPr>
              <a:t>Rev 21:4-7, 22-27</a:t>
            </a:r>
            <a:r>
              <a:rPr lang="en-US" sz="2400" b="1" dirty="0" smtClean="0">
                <a:latin typeface="Cambria" pitchFamily="18" charset="0"/>
              </a:rPr>
              <a:t>).  We should emphasize these grand truths that unite us rather than the minor issues that divide us.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4:4 – 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pic>
        <p:nvPicPr>
          <p:cNvPr id="3" name="Picture 2" descr="4 - 5-6.jpg"/>
          <p:cNvPicPr>
            <a:picLocks noChangeAspect="1"/>
          </p:cNvPicPr>
          <p:nvPr/>
        </p:nvPicPr>
        <p:blipFill>
          <a:blip r:embed="rId2" cstate="print"/>
          <a:stretch>
            <a:fillRect/>
          </a:stretch>
        </p:blipFill>
        <p:spPr>
          <a:xfrm>
            <a:off x="533400" y="381000"/>
            <a:ext cx="8001000" cy="600075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2462213"/>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	ONE  LORD</a:t>
            </a:r>
            <a:r>
              <a:rPr lang="en-US" sz="2400" b="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Paul already mentioned that all believers share in “one Spirit,” commonly called the third person of the Trinity.  Paul then refers to the second person of the Trinity: the “one Lord,” Jesus Christ.  </a:t>
            </a:r>
          </a:p>
          <a:p>
            <a:pPr indent="457200">
              <a:spcAft>
                <a:spcPts val="1200"/>
              </a:spcAft>
            </a:pPr>
            <a:r>
              <a:rPr lang="en-US" sz="2400" b="1" dirty="0" smtClean="0">
                <a:latin typeface="Cambria" pitchFamily="18" charset="0"/>
              </a:rPr>
              <a:t>All true Christians have been saved by grace through faith in the person and work of the one Lord.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4:4 – 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	ONE  FAITH</a:t>
            </a:r>
            <a:r>
              <a:rPr lang="en-US" sz="2400" b="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All Christians are united by one faith.  In this instance, the word “faith” probably means the body of essential Christian truths, as used in </a:t>
            </a:r>
            <a:r>
              <a:rPr lang="en-US" sz="2400" b="1" dirty="0" smtClean="0">
                <a:effectLst>
                  <a:outerShdw blurRad="38100" dist="38100" dir="2700000" algn="tl">
                    <a:srgbClr val="000000">
                      <a:alpha val="43137"/>
                    </a:srgbClr>
                  </a:outerShdw>
                </a:effectLst>
                <a:latin typeface="Cambria" pitchFamily="18" charset="0"/>
              </a:rPr>
              <a:t>Jude 1:3</a:t>
            </a:r>
            <a:r>
              <a:rPr lang="en-US" sz="2400" b="1" dirty="0" smtClean="0">
                <a:latin typeface="Cambria" pitchFamily="18" charset="0"/>
              </a:rPr>
              <a:t>—“the faith which was once for all handed down to the saints.”  That is, the basic Christian doctrines concerning the Father, Son, and Holy Spirit; the person and work of Jesus Christ, the God-man who died for our sins and rose from the dead; and other core teachings that unite Christians in the same faith.  </a:t>
            </a:r>
          </a:p>
          <a:p>
            <a:pPr indent="457200">
              <a:spcAft>
                <a:spcPts val="1200"/>
              </a:spcAft>
            </a:pPr>
            <a:r>
              <a:rPr lang="en-US" sz="2400" b="1" dirty="0" smtClean="0">
                <a:latin typeface="Cambria" pitchFamily="18" charset="0"/>
              </a:rPr>
              <a:t>Simply put, there are no legitimate “Christianities” but only one true “Christianity.”  Even though different churches, denominations, and believers may have unique perspectives and interpretations regarding nonessential matters, all orthodox evangelicals agree on the essential truths revealed in Scripture.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4:4 – 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939540"/>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	ONE  BAPTISM</a:t>
            </a:r>
            <a:r>
              <a:rPr lang="en-US" sz="2400" b="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Regardless of the various methods of baptizing, the age of a person when he or she is baptized, or what words are used in the observance, all Christians believe that baptism is the rite of initiation into the Christian faith.    </a:t>
            </a:r>
          </a:p>
          <a:p>
            <a:pPr indent="457200">
              <a:spcAft>
                <a:spcPts val="1200"/>
              </a:spcAft>
            </a:pPr>
            <a:r>
              <a:rPr lang="en-US" sz="2400" b="1" dirty="0" smtClean="0">
                <a:latin typeface="Cambria" pitchFamily="18" charset="0"/>
              </a:rPr>
              <a:t>Through baptism we publicly proclaim our identification with Christ—an outward expression [sign] of an inward change [reality].  The methods may vary, but every true Christian church practices this essential ordinance.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4:4 – 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	ONE  GOD AND FATHER OF ALL</a:t>
            </a:r>
            <a:r>
              <a:rPr lang="en-US" sz="2400" b="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As the last of his </a:t>
            </a:r>
            <a:r>
              <a:rPr lang="en-US" sz="2400" b="1" i="1" u="sng" dirty="0" smtClean="0">
                <a:latin typeface="Cambria" pitchFamily="18" charset="0"/>
              </a:rPr>
              <a:t>seven</a:t>
            </a:r>
            <a:r>
              <a:rPr lang="en-US" sz="2400" b="1" dirty="0" smtClean="0">
                <a:latin typeface="Cambria" pitchFamily="18" charset="0"/>
              </a:rPr>
              <a:t> </a:t>
            </a:r>
            <a:r>
              <a:rPr lang="en-US" sz="2400" b="1" i="1" u="sng" dirty="0" smtClean="0">
                <a:latin typeface="Cambria" pitchFamily="18" charset="0"/>
              </a:rPr>
              <a:t>facets</a:t>
            </a:r>
            <a:r>
              <a:rPr lang="en-US" sz="2400" b="1" dirty="0" smtClean="0">
                <a:latin typeface="Cambria" pitchFamily="18" charset="0"/>
              </a:rPr>
              <a:t> of unity, Paul mentions the first person of the Godhead: God the Father.  As those saved through faith in His Son and the regenerating work of the Spirit, all Christians look to one Father.    </a:t>
            </a:r>
          </a:p>
          <a:p>
            <a:pPr indent="457200">
              <a:spcAft>
                <a:spcPts val="1200"/>
              </a:spcAft>
            </a:pPr>
            <a:r>
              <a:rPr lang="en-US" sz="2400" b="1" dirty="0" smtClean="0">
                <a:latin typeface="Cambria" pitchFamily="18" charset="0"/>
              </a:rPr>
              <a:t>If anyone would still doubt that all believers are truly united with one another, Paul makes it crystal clear that the one God is “over all and through all and in all” (</a:t>
            </a:r>
            <a:r>
              <a:rPr lang="en-US" sz="2400" b="1" dirty="0" smtClean="0">
                <a:effectLst>
                  <a:outerShdw blurRad="38100" dist="38100" dir="2700000" algn="tl">
                    <a:srgbClr val="000000">
                      <a:alpha val="43137"/>
                    </a:srgbClr>
                  </a:outerShdw>
                </a:effectLst>
                <a:latin typeface="Cambria" pitchFamily="18" charset="0"/>
              </a:rPr>
              <a:t>4:6</a:t>
            </a:r>
            <a:r>
              <a:rPr lang="en-US" sz="2400" b="1" dirty="0" smtClean="0">
                <a:latin typeface="Cambria" pitchFamily="18" charset="0"/>
              </a:rPr>
              <a:t>).  As the Spirit, the Son, and the Father are one, so we are also one, we who were created in God’s image and re-created to be conformed to the image of Christ (</a:t>
            </a:r>
            <a:r>
              <a:rPr lang="en-US" sz="2400" b="1" dirty="0" smtClean="0">
                <a:effectLst>
                  <a:outerShdw blurRad="38100" dist="38100" dir="2700000" algn="tl">
                    <a:srgbClr val="000000">
                      <a:alpha val="43137"/>
                    </a:srgbClr>
                  </a:outerShdw>
                </a:effectLst>
                <a:latin typeface="Cambria" pitchFamily="18" charset="0"/>
              </a:rPr>
              <a:t>Rom 8:29; 2Cor 3:18</a:t>
            </a:r>
            <a:r>
              <a:rPr lang="en-US" sz="2400" b="1" dirty="0" smtClean="0">
                <a:latin typeface="Cambria" pitchFamily="18" charset="0"/>
              </a:rPr>
              <a:t>).  </a:t>
            </a:r>
          </a:p>
          <a:p>
            <a:pPr indent="457200">
              <a:spcAft>
                <a:spcPts val="1200"/>
              </a:spcAft>
            </a:pPr>
            <a:r>
              <a:rPr lang="en-US" sz="2400" b="1" dirty="0" smtClean="0">
                <a:latin typeface="Cambria" pitchFamily="18" charset="0"/>
              </a:rPr>
              <a:t>What a wonderful reasons to walk in a manner worthy of the calling with which we have been called!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4:4 – 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3" name="TextBox 2"/>
          <p:cNvSpPr txBox="1"/>
          <p:nvPr/>
        </p:nvSpPr>
        <p:spPr>
          <a:xfrm>
            <a:off x="914400" y="1752600"/>
            <a:ext cx="7467600" cy="2800767"/>
          </a:xfrm>
          <a:prstGeom prst="rect">
            <a:avLst/>
          </a:prstGeom>
          <a:noFill/>
        </p:spPr>
        <p:txBody>
          <a:bodyPr wrap="square" rtlCol="0">
            <a:spAutoFit/>
          </a:bodyPr>
          <a:lstStyle/>
          <a:p>
            <a:pPr algn="ctr">
              <a:spcAft>
                <a:spcPts val="1200"/>
              </a:spcAft>
            </a:pPr>
            <a:r>
              <a:rPr lang="en-US" sz="5400" b="1" dirty="0" smtClean="0">
                <a:solidFill>
                  <a:srgbClr val="FFFF00"/>
                </a:solidFill>
                <a:effectLst>
                  <a:outerShdw blurRad="38100" dist="38100" dir="2700000" algn="tl">
                    <a:srgbClr val="000000">
                      <a:alpha val="43137"/>
                    </a:srgbClr>
                  </a:outerShdw>
                </a:effectLst>
                <a:latin typeface="Cambria" pitchFamily="18" charset="0"/>
              </a:rPr>
              <a:t>Lesson Applications </a:t>
            </a:r>
          </a:p>
          <a:p>
            <a:pPr algn="ctr">
              <a:spcAft>
                <a:spcPts val="1200"/>
              </a:spcAft>
            </a:pPr>
            <a:r>
              <a:rPr lang="en-US" sz="4800" b="1" dirty="0" smtClean="0">
                <a:solidFill>
                  <a:srgbClr val="FFFF00"/>
                </a:solidFill>
                <a:effectLst>
                  <a:outerShdw blurRad="38100" dist="38100" dir="2700000" algn="tl">
                    <a:srgbClr val="000000">
                      <a:alpha val="43137"/>
                    </a:srgbClr>
                  </a:outerShdw>
                </a:effectLst>
                <a:latin typeface="Cambria" pitchFamily="18" charset="0"/>
              </a:rPr>
              <a:t>for a </a:t>
            </a:r>
          </a:p>
          <a:p>
            <a:pPr algn="ctr">
              <a:spcAft>
                <a:spcPts val="1200"/>
              </a:spcAft>
            </a:pPr>
            <a:r>
              <a:rPr lang="en-US" sz="5400" b="1" dirty="0" smtClean="0">
                <a:solidFill>
                  <a:srgbClr val="FFFF00"/>
                </a:solidFill>
                <a:effectLst>
                  <a:outerShdw blurRad="38100" dist="38100" dir="2700000" algn="tl">
                    <a:srgbClr val="000000">
                      <a:alpha val="43137"/>
                    </a:srgbClr>
                  </a:outerShdw>
                </a:effectLst>
                <a:latin typeface="Cambria" pitchFamily="18" charset="0"/>
              </a:rPr>
              <a:t>Worthy Walk</a:t>
            </a:r>
            <a:endParaRPr lang="en-US" sz="2000" b="1" dirty="0" smtClean="0">
              <a:solidFill>
                <a:srgbClr val="FFFF00"/>
              </a:solidFill>
              <a:effectLst>
                <a:outerShdw blurRad="38100" dist="38100" dir="2700000" algn="tl">
                  <a:srgbClr val="000000">
                    <a:alpha val="43137"/>
                  </a:srgbClr>
                </a:outerShdw>
              </a:effectLst>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81000" y="1066801"/>
            <a:ext cx="8458200" cy="4585871"/>
          </a:xfrm>
          <a:prstGeom prst="rect">
            <a:avLst/>
          </a:prstGeom>
          <a:noFill/>
        </p:spPr>
        <p:txBody>
          <a:bodyPr wrap="square" rtlCol="0">
            <a:spAutoFit/>
          </a:bodyPr>
          <a:lstStyle/>
          <a:p>
            <a:pPr marL="274320" indent="-274320" algn="ctr">
              <a:spcAft>
                <a:spcPts val="18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Application of Chapter 4:1 – 6</a:t>
            </a:r>
            <a:endParaRPr lang="en-US" sz="2400" b="1" dirty="0" smtClean="0">
              <a:solidFill>
                <a:prstClr val="black"/>
              </a:solidFill>
              <a:effectLst>
                <a:outerShdw blurRad="38100" dist="38100" dir="2700000" algn="tl">
                  <a:srgbClr val="000000">
                    <a:alpha val="43137"/>
                  </a:srgbClr>
                </a:outerShdw>
              </a:effectLst>
              <a:latin typeface="Cambria" pitchFamily="18" charset="0"/>
            </a:endParaRPr>
          </a:p>
          <a:p>
            <a:pPr marL="274320" lvl="1" indent="-274320">
              <a:spcAft>
                <a:spcPts val="1800"/>
              </a:spcAft>
              <a:buFont typeface="Arial" pitchFamily="34" charset="0"/>
              <a:buChar char="•"/>
            </a:pPr>
            <a:r>
              <a:rPr lang="en-US" sz="2600" b="1" dirty="0" smtClean="0">
                <a:solidFill>
                  <a:prstClr val="black"/>
                </a:solidFill>
                <a:latin typeface="Cambria" pitchFamily="18" charset="0"/>
              </a:rPr>
              <a:t>We are aware that each of us is unique.  We have different temperaments,  gifts, experiences, convictions, interests, blessings, and different pains and scars.  Yes, one of the things we all have in common is that each of us is completely different.  </a:t>
            </a:r>
          </a:p>
          <a:p>
            <a:pPr marL="274320" lvl="1" indent="-274320">
              <a:spcAft>
                <a:spcPts val="1800"/>
              </a:spcAft>
              <a:buFont typeface="Arial" pitchFamily="34" charset="0"/>
              <a:buChar char="•"/>
            </a:pPr>
            <a:r>
              <a:rPr lang="en-US" sz="2600" b="1" dirty="0" smtClean="0">
                <a:solidFill>
                  <a:prstClr val="black"/>
                </a:solidFill>
                <a:latin typeface="Cambria" pitchFamily="18" charset="0"/>
              </a:rPr>
              <a:t>But surely people with so many different backgrounds can’t live together in peace, can they?  Can Paul’s seven theoretical facets of oneness be translated into lasting unity? </a:t>
            </a:r>
          </a:p>
        </p:txBody>
      </p:sp>
      <p:grpSp>
        <p:nvGrpSpPr>
          <p:cNvPr id="11" name="Group 10"/>
          <p:cNvGrpSpPr/>
          <p:nvPr/>
        </p:nvGrpSpPr>
        <p:grpSpPr>
          <a:xfrm>
            <a:off x="304800" y="152401"/>
            <a:ext cx="8534400" cy="774700"/>
            <a:chOff x="304800" y="152400"/>
            <a:chExt cx="8534400" cy="774700"/>
          </a:xfrm>
        </p:grpSpPr>
        <p:sp>
          <p:nvSpPr>
            <p:cNvPr id="12"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a:t>
              </a:r>
            </a:p>
          </p:txBody>
        </p:sp>
        <p:pic>
          <p:nvPicPr>
            <p:cNvPr id="13"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81000" y="1066801"/>
            <a:ext cx="8458200" cy="5616922"/>
          </a:xfrm>
          <a:prstGeom prst="rect">
            <a:avLst/>
          </a:prstGeom>
          <a:noFill/>
        </p:spPr>
        <p:txBody>
          <a:bodyPr wrap="square" rtlCol="0">
            <a:spAutoFit/>
          </a:bodyPr>
          <a:lstStyle/>
          <a:p>
            <a:pPr marL="274320" indent="-274320" algn="ctr">
              <a:spcAft>
                <a:spcPts val="18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Application of Chapter 4:1 – 6</a:t>
            </a:r>
            <a:endParaRPr lang="en-US" sz="2400" b="1" dirty="0" smtClean="0">
              <a:solidFill>
                <a:prstClr val="black"/>
              </a:solidFill>
              <a:effectLst>
                <a:outerShdw blurRad="38100" dist="38100" dir="2700000" algn="tl">
                  <a:srgbClr val="000000">
                    <a:alpha val="43137"/>
                  </a:srgbClr>
                </a:outerShdw>
              </a:effectLst>
              <a:latin typeface="Cambria" pitchFamily="18" charset="0"/>
            </a:endParaRPr>
          </a:p>
          <a:p>
            <a:pPr marL="274320" lvl="1" indent="-274320">
              <a:spcAft>
                <a:spcPts val="1800"/>
              </a:spcAft>
              <a:buFont typeface="Arial" pitchFamily="34" charset="0"/>
              <a:buChar char="•"/>
            </a:pPr>
            <a:r>
              <a:rPr lang="en-US" sz="2600" b="1" dirty="0" smtClean="0">
                <a:solidFill>
                  <a:prstClr val="black"/>
                </a:solidFill>
                <a:latin typeface="Cambria" pitchFamily="18" charset="0"/>
              </a:rPr>
              <a:t>In order to maintain purity of doctrine and practice, we need to break away from believers who aren’t living up to our standards, don’t we?  </a:t>
            </a:r>
          </a:p>
          <a:p>
            <a:pPr marL="274320" lvl="1" indent="-274320">
              <a:spcAft>
                <a:spcPts val="1800"/>
              </a:spcAft>
              <a:buFont typeface="Arial" pitchFamily="34" charset="0"/>
              <a:buChar char="•"/>
            </a:pPr>
            <a:r>
              <a:rPr lang="en-US" sz="2600" b="1" dirty="0" smtClean="0">
                <a:solidFill>
                  <a:prstClr val="black"/>
                </a:solidFill>
                <a:latin typeface="Cambria" pitchFamily="18" charset="0"/>
              </a:rPr>
              <a:t>Surely God cheers us on when churches split over incidentals or when Christians shun one another over a difference of opinion, right? </a:t>
            </a:r>
          </a:p>
          <a:p>
            <a:pPr marL="274320" lvl="1" indent="-274320">
              <a:spcAft>
                <a:spcPts val="1800"/>
              </a:spcAft>
              <a:buFont typeface="Arial" pitchFamily="34" charset="0"/>
              <a:buChar char="•"/>
            </a:pPr>
            <a:r>
              <a:rPr lang="en-US" sz="2600" b="1" dirty="0" smtClean="0">
                <a:solidFill>
                  <a:prstClr val="black"/>
                </a:solidFill>
                <a:effectLst>
                  <a:outerShdw blurRad="38100" dist="38100" dir="2700000" algn="tl">
                    <a:srgbClr val="000000">
                      <a:alpha val="43137"/>
                    </a:srgbClr>
                  </a:outerShdw>
                </a:effectLst>
                <a:latin typeface="Cambria" pitchFamily="18" charset="0"/>
              </a:rPr>
              <a:t>Wrong!</a:t>
            </a:r>
            <a:r>
              <a:rPr lang="en-US" sz="2600" b="1" dirty="0" smtClean="0">
                <a:solidFill>
                  <a:prstClr val="black"/>
                </a:solidFill>
                <a:latin typeface="Cambria" pitchFamily="18" charset="0"/>
              </a:rPr>
              <a:t>  We need to repent of these ways of thinking and to stop these ways of acting.  None of these things reflect a walk worthy of our calling.  None of them flow from a life of humility, gentleness, patience, tolerance, and love. </a:t>
            </a:r>
          </a:p>
        </p:txBody>
      </p:sp>
      <p:grpSp>
        <p:nvGrpSpPr>
          <p:cNvPr id="2" name="Group 10"/>
          <p:cNvGrpSpPr/>
          <p:nvPr/>
        </p:nvGrpSpPr>
        <p:grpSpPr>
          <a:xfrm>
            <a:off x="304800" y="152401"/>
            <a:ext cx="8534400" cy="774700"/>
            <a:chOff x="304800" y="152400"/>
            <a:chExt cx="8534400" cy="774700"/>
          </a:xfrm>
        </p:grpSpPr>
        <p:sp>
          <p:nvSpPr>
            <p:cNvPr id="12"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a:t>
              </a:r>
            </a:p>
          </p:txBody>
        </p:sp>
        <p:pic>
          <p:nvPicPr>
            <p:cNvPr id="13"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0"/>
            <a:ext cx="8534400" cy="5632311"/>
          </a:xfrm>
          <a:prstGeom prst="rect">
            <a:avLst/>
          </a:prstGeom>
          <a:noFill/>
          <a:effectLst/>
        </p:spPr>
        <p:txBody>
          <a:bodyPr wrap="square" rtlCol="0">
            <a:spAutoFit/>
          </a:bodyPr>
          <a:lstStyle/>
          <a:p>
            <a:pPr indent="457200"/>
            <a:r>
              <a:rPr lang="en-US" sz="2400" b="1" dirty="0" smtClean="0">
                <a:latin typeface="Cambria" pitchFamily="18" charset="0"/>
              </a:rPr>
              <a:t>The last half of this chapter addresses the need to </a:t>
            </a:r>
            <a:r>
              <a:rPr lang="en-US" sz="2400" b="1" i="1" dirty="0" smtClean="0">
                <a:latin typeface="Cambria" pitchFamily="18" charset="0"/>
              </a:rPr>
              <a:t>“walk in purity.”</a:t>
            </a:r>
            <a:r>
              <a:rPr lang="en-US" sz="2400" b="1" dirty="0" smtClean="0">
                <a:latin typeface="Cambria" pitchFamily="18" charset="0"/>
              </a:rPr>
              <a:t>  Contrasting how they once walked as Gentiles in licentiousness and greediness, they are reminded of the truth which is in Jesus.  This truth calls upon them to put off the </a:t>
            </a:r>
            <a:r>
              <a:rPr lang="en-US" sz="2400" b="1" i="1" u="sng" dirty="0" smtClean="0">
                <a:effectLst>
                  <a:outerShdw blurRad="38100" dist="38100" dir="2700000" algn="tl">
                    <a:srgbClr val="000000">
                      <a:alpha val="43137"/>
                    </a:srgbClr>
                  </a:outerShdw>
                </a:effectLst>
                <a:latin typeface="Cambria" pitchFamily="18" charset="0"/>
              </a:rPr>
              <a:t>old</a:t>
            </a:r>
            <a:r>
              <a:rPr lang="en-US" sz="2400" b="1" i="1" dirty="0" smtClean="0">
                <a:effectLst>
                  <a:outerShdw blurRad="38100" dist="38100" dir="2700000" algn="tl">
                    <a:srgbClr val="000000">
                      <a:alpha val="43137"/>
                    </a:srgbClr>
                  </a:outerShdw>
                </a:effectLst>
                <a:latin typeface="Cambria" pitchFamily="18" charset="0"/>
              </a:rPr>
              <a:t> </a:t>
            </a:r>
            <a:r>
              <a:rPr lang="en-US" sz="2400" b="1" i="1" u="sng" dirty="0" smtClean="0">
                <a:effectLst>
                  <a:outerShdw blurRad="38100" dist="38100" dir="2700000" algn="tl">
                    <a:srgbClr val="000000">
                      <a:alpha val="43137"/>
                    </a:srgbClr>
                  </a:outerShdw>
                </a:effectLst>
                <a:latin typeface="Cambria" pitchFamily="18" charset="0"/>
              </a:rPr>
              <a:t>man</a:t>
            </a:r>
            <a:r>
              <a:rPr lang="en-US" sz="2400" b="1" dirty="0" smtClean="0">
                <a:latin typeface="Cambria" pitchFamily="18" charset="0"/>
              </a:rPr>
              <a:t> with its deceitful lusts, to be renewed in the spirit of their mind, and to put on the </a:t>
            </a:r>
            <a:r>
              <a:rPr lang="en-US" sz="2400" b="1" i="1" u="sng" dirty="0" smtClean="0">
                <a:effectLst>
                  <a:outerShdw blurRad="38100" dist="38100" dir="2700000" algn="tl">
                    <a:srgbClr val="000000">
                      <a:alpha val="43137"/>
                    </a:srgbClr>
                  </a:outerShdw>
                </a:effectLst>
                <a:latin typeface="Cambria" pitchFamily="18" charset="0"/>
              </a:rPr>
              <a:t>new</a:t>
            </a:r>
            <a:r>
              <a:rPr lang="en-US" sz="2400" b="1" i="1" dirty="0" smtClean="0">
                <a:effectLst>
                  <a:outerShdw blurRad="38100" dist="38100" dir="2700000" algn="tl">
                    <a:srgbClr val="000000">
                      <a:alpha val="43137"/>
                    </a:srgbClr>
                  </a:outerShdw>
                </a:effectLst>
                <a:latin typeface="Cambria" pitchFamily="18" charset="0"/>
              </a:rPr>
              <a:t> </a:t>
            </a:r>
            <a:r>
              <a:rPr lang="en-US" sz="2400" b="1" i="1" u="sng" dirty="0" smtClean="0">
                <a:effectLst>
                  <a:outerShdw blurRad="38100" dist="38100" dir="2700000" algn="tl">
                    <a:srgbClr val="000000">
                      <a:alpha val="43137"/>
                    </a:srgbClr>
                  </a:outerShdw>
                </a:effectLst>
                <a:latin typeface="Cambria" pitchFamily="18" charset="0"/>
              </a:rPr>
              <a:t>man</a:t>
            </a:r>
            <a:r>
              <a:rPr lang="en-US" sz="2400" b="1" dirty="0" smtClean="0">
                <a:latin typeface="Cambria" pitchFamily="18" charset="0"/>
              </a:rPr>
              <a:t> that is created in righteousness and holiness.  </a:t>
            </a:r>
          </a:p>
          <a:p>
            <a:pPr indent="457200"/>
            <a:endParaRPr lang="en-US" sz="2400" b="1" dirty="0" smtClean="0">
              <a:latin typeface="Cambria" pitchFamily="18" charset="0"/>
            </a:endParaRPr>
          </a:p>
          <a:p>
            <a:pPr indent="457200"/>
            <a:r>
              <a:rPr lang="en-US" sz="2400" b="1" dirty="0" smtClean="0">
                <a:latin typeface="Cambria" pitchFamily="18" charset="0"/>
              </a:rPr>
              <a:t>Therefore they are called upon to put away lying, anger, theft, and all forms of evil speaking, lest they grieve the Holy Spirit by whom they were sealed for the day of redemption.  Instead, they are to </a:t>
            </a:r>
            <a:r>
              <a:rPr lang="en-US" sz="2400" b="1" i="1" u="sng" dirty="0" smtClean="0">
                <a:effectLst>
                  <a:outerShdw blurRad="38100" dist="38100" dir="2700000" algn="tl">
                    <a:srgbClr val="000000">
                      <a:alpha val="43137"/>
                    </a:srgbClr>
                  </a:outerShdw>
                </a:effectLst>
                <a:latin typeface="Cambria" pitchFamily="18" charset="0"/>
              </a:rPr>
              <a:t>speak</a:t>
            </a:r>
            <a:r>
              <a:rPr lang="en-US" sz="2400" b="1" dirty="0" smtClean="0">
                <a:latin typeface="Cambria" pitchFamily="18" charset="0"/>
              </a:rPr>
              <a:t> with truth and grace, </a:t>
            </a:r>
            <a:r>
              <a:rPr lang="en-US" sz="2400" b="1" i="1" u="sng" dirty="0" smtClean="0">
                <a:effectLst>
                  <a:outerShdw blurRad="38100" dist="38100" dir="2700000" algn="tl">
                    <a:srgbClr val="000000">
                      <a:alpha val="43137"/>
                    </a:srgbClr>
                  </a:outerShdw>
                </a:effectLst>
                <a:latin typeface="Cambria" pitchFamily="18" charset="0"/>
              </a:rPr>
              <a:t>work</a:t>
            </a:r>
            <a:r>
              <a:rPr lang="en-US" sz="2400" b="1" dirty="0" smtClean="0">
                <a:latin typeface="Cambria" pitchFamily="18" charset="0"/>
              </a:rPr>
              <a:t> hard to help those in need, and be kind,      tender-hearted, and </a:t>
            </a:r>
            <a:r>
              <a:rPr lang="en-US" sz="2400" b="1" i="1" u="sng" dirty="0" smtClean="0">
                <a:effectLst>
                  <a:outerShdw blurRad="38100" dist="38100" dir="2700000" algn="tl">
                    <a:srgbClr val="000000">
                      <a:alpha val="43137"/>
                    </a:srgbClr>
                  </a:outerShdw>
                </a:effectLst>
                <a:latin typeface="Cambria" pitchFamily="18" charset="0"/>
              </a:rPr>
              <a:t>forgiving</a:t>
            </a:r>
            <a:r>
              <a:rPr lang="en-US" sz="2400" b="1" dirty="0" smtClean="0">
                <a:latin typeface="Cambria" pitchFamily="18" charset="0"/>
              </a:rPr>
              <a:t> just as God has forgiven them in Christ (</a:t>
            </a:r>
            <a:r>
              <a:rPr lang="en-US" sz="2400" b="1" dirty="0" smtClean="0">
                <a:effectLst>
                  <a:outerShdw blurRad="38100" dist="38100" dir="2700000" algn="tl">
                    <a:srgbClr val="000000">
                      <a:alpha val="43137"/>
                    </a:srgbClr>
                  </a:outerShdw>
                </a:effectLst>
                <a:latin typeface="Cambria" pitchFamily="18" charset="0"/>
              </a:rPr>
              <a:t>17 – 32</a:t>
            </a:r>
            <a:r>
              <a:rPr lang="en-US" sz="2400" b="1" dirty="0" smtClean="0">
                <a:latin typeface="Cambria" pitchFamily="18" charset="0"/>
              </a:rPr>
              <a:t>).</a:t>
            </a:r>
          </a:p>
        </p:txBody>
      </p:sp>
      <p:grpSp>
        <p:nvGrpSpPr>
          <p:cNvPr id="2" name="Group 8"/>
          <p:cNvGrpSpPr/>
          <p:nvPr/>
        </p:nvGrpSpPr>
        <p:grpSpPr>
          <a:xfrm>
            <a:off x="304800" y="152400"/>
            <a:ext cx="8534400" cy="914400"/>
            <a:chOff x="304800" y="152400"/>
            <a:chExt cx="8534400" cy="914400"/>
          </a:xfrm>
        </p:grpSpPr>
        <p:sp>
          <p:nvSpPr>
            <p:cNvPr id="7" name="Title 1"/>
            <p:cNvSpPr txBox="1">
              <a:spLocks/>
            </p:cNvSpPr>
            <p:nvPr/>
          </p:nvSpPr>
          <p:spPr>
            <a:xfrm>
              <a:off x="304800" y="152400"/>
              <a:ext cx="853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a:t>
              </a:r>
              <a:r>
                <a:rPr kumimoji="0" lang="en-US" sz="32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ch4  overview</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81000" y="1066801"/>
            <a:ext cx="8458200" cy="4647426"/>
          </a:xfrm>
          <a:prstGeom prst="rect">
            <a:avLst/>
          </a:prstGeom>
          <a:noFill/>
        </p:spPr>
        <p:txBody>
          <a:bodyPr wrap="square" rtlCol="0">
            <a:spAutoFit/>
          </a:bodyPr>
          <a:lstStyle/>
          <a:p>
            <a:pPr marL="274320" indent="-274320" algn="ctr">
              <a:spcAft>
                <a:spcPts val="18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Application of Chapter 4:1 – 6</a:t>
            </a:r>
            <a:endParaRPr lang="en-US" sz="2400" b="1" dirty="0" smtClean="0">
              <a:solidFill>
                <a:prstClr val="black"/>
              </a:solidFill>
              <a:effectLst>
                <a:outerShdw blurRad="38100" dist="38100" dir="2700000" algn="tl">
                  <a:srgbClr val="000000">
                    <a:alpha val="43137"/>
                  </a:srgbClr>
                </a:outerShdw>
              </a:effectLst>
              <a:latin typeface="Cambria" pitchFamily="18" charset="0"/>
            </a:endParaRPr>
          </a:p>
          <a:p>
            <a:pPr lvl="1">
              <a:spcAft>
                <a:spcPts val="1800"/>
              </a:spcAft>
            </a:pPr>
            <a:r>
              <a:rPr lang="en-US" sz="2600" b="1" i="1" dirty="0" smtClean="0">
                <a:solidFill>
                  <a:prstClr val="black"/>
                </a:solidFill>
                <a:effectLst>
                  <a:outerShdw blurRad="38100" dist="38100" dir="2700000" algn="tl">
                    <a:srgbClr val="000000">
                      <a:alpha val="43137"/>
                    </a:srgbClr>
                  </a:outerShdw>
                </a:effectLst>
                <a:latin typeface="Cambria" pitchFamily="18" charset="0"/>
              </a:rPr>
              <a:t>Let’s look at where they could come from . . .  </a:t>
            </a:r>
          </a:p>
          <a:p>
            <a:pPr marL="274320" lvl="1" indent="-274320">
              <a:spcAft>
                <a:spcPts val="1800"/>
              </a:spcAft>
              <a:buFont typeface="Arial" pitchFamily="34" charset="0"/>
              <a:buChar char="•"/>
            </a:pPr>
            <a:r>
              <a:rPr lang="en-US" sz="2600" b="1" dirty="0" smtClean="0">
                <a:solidFill>
                  <a:prstClr val="black"/>
                </a:solidFill>
                <a:latin typeface="Cambria" pitchFamily="18" charset="0"/>
              </a:rPr>
              <a:t>Ask yourself, am I a gossip?  Do I spread rumors?  Do I sow discord within the family of God?</a:t>
            </a:r>
          </a:p>
          <a:p>
            <a:pPr marL="274320" lvl="1" indent="-274320">
              <a:spcAft>
                <a:spcPts val="1800"/>
              </a:spcAft>
              <a:buFont typeface="Arial" pitchFamily="34" charset="0"/>
              <a:buChar char="•"/>
            </a:pPr>
            <a:r>
              <a:rPr lang="en-US" sz="2600" b="1" dirty="0" smtClean="0">
                <a:solidFill>
                  <a:prstClr val="black"/>
                </a:solidFill>
                <a:latin typeface="Cambria" pitchFamily="18" charset="0"/>
              </a:rPr>
              <a:t>Do I ignore the major truths that unite me with other believers?  Do I quickly lose patience with others?  Do I hold grudges?  Harbor bitterness?</a:t>
            </a:r>
          </a:p>
          <a:p>
            <a:pPr marL="274320" lvl="1" indent="-274320">
              <a:spcAft>
                <a:spcPts val="1800"/>
              </a:spcAft>
              <a:buFont typeface="Arial" pitchFamily="34" charset="0"/>
              <a:buChar char="•"/>
            </a:pPr>
            <a:r>
              <a:rPr lang="en-US" sz="2600" b="1" dirty="0" smtClean="0">
                <a:solidFill>
                  <a:prstClr val="black"/>
                </a:solidFill>
                <a:latin typeface="Cambria" pitchFamily="18" charset="0"/>
              </a:rPr>
              <a:t>If you find yourself guilty of any of these charges, ask yourself, “Why do I do these things?”</a:t>
            </a:r>
          </a:p>
        </p:txBody>
      </p:sp>
      <p:grpSp>
        <p:nvGrpSpPr>
          <p:cNvPr id="2" name="Group 10"/>
          <p:cNvGrpSpPr/>
          <p:nvPr/>
        </p:nvGrpSpPr>
        <p:grpSpPr>
          <a:xfrm>
            <a:off x="304800" y="152401"/>
            <a:ext cx="8534400" cy="774700"/>
            <a:chOff x="304800" y="152400"/>
            <a:chExt cx="8534400" cy="774700"/>
          </a:xfrm>
        </p:grpSpPr>
        <p:sp>
          <p:nvSpPr>
            <p:cNvPr id="12"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a:t>
              </a:r>
            </a:p>
          </p:txBody>
        </p:sp>
        <p:pic>
          <p:nvPicPr>
            <p:cNvPr id="13"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81000" y="1066801"/>
            <a:ext cx="8458200" cy="5386090"/>
          </a:xfrm>
          <a:prstGeom prst="rect">
            <a:avLst/>
          </a:prstGeom>
          <a:noFill/>
        </p:spPr>
        <p:txBody>
          <a:bodyPr wrap="square" rtlCol="0">
            <a:spAutoFit/>
          </a:bodyPr>
          <a:lstStyle/>
          <a:p>
            <a:pPr marL="274320" indent="-274320" algn="ctr">
              <a:spcAft>
                <a:spcPts val="18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Application of Chapter 4:1 – 6</a:t>
            </a:r>
            <a:endParaRPr lang="en-US" sz="2400" b="1" dirty="0" smtClean="0">
              <a:solidFill>
                <a:prstClr val="black"/>
              </a:solidFill>
              <a:effectLst>
                <a:outerShdw blurRad="38100" dist="38100" dir="2700000" algn="tl">
                  <a:srgbClr val="000000">
                    <a:alpha val="43137"/>
                  </a:srgbClr>
                </a:outerShdw>
              </a:effectLst>
              <a:latin typeface="Cambria" pitchFamily="18" charset="0"/>
            </a:endParaRPr>
          </a:p>
          <a:p>
            <a:pPr marL="274320" lvl="1" indent="-274320">
              <a:spcAft>
                <a:spcPts val="1800"/>
              </a:spcAft>
              <a:buFont typeface="Arial" pitchFamily="34" charset="0"/>
              <a:buChar char="•"/>
            </a:pPr>
            <a:r>
              <a:rPr lang="en-US" sz="2600" b="1" dirty="0" smtClean="0">
                <a:solidFill>
                  <a:prstClr val="black"/>
                </a:solidFill>
                <a:latin typeface="Cambria" pitchFamily="18" charset="0"/>
              </a:rPr>
              <a:t>Where did you learn this?  You didn’t learn it from Christ.  You weren’t moved toward disunity and discord by the work of the Spirit.  You didn’t become a part of the church’s problem by pursuing obedience to God the Father.  </a:t>
            </a:r>
          </a:p>
          <a:p>
            <a:pPr marL="274320" lvl="1" indent="-274320">
              <a:spcAft>
                <a:spcPts val="1800"/>
              </a:spcAft>
              <a:buFont typeface="Arial" pitchFamily="34" charset="0"/>
              <a:buChar char="•"/>
            </a:pPr>
            <a:r>
              <a:rPr lang="en-US" sz="2600" b="1" dirty="0" smtClean="0">
                <a:solidFill>
                  <a:prstClr val="black"/>
                </a:solidFill>
                <a:latin typeface="Cambria" pitchFamily="18" charset="0"/>
              </a:rPr>
              <a:t>Where did this come from?  It came from one or more of three sources:  the </a:t>
            </a:r>
            <a:r>
              <a:rPr lang="en-US" sz="2600" b="1" u="sng" dirty="0" smtClean="0">
                <a:solidFill>
                  <a:prstClr val="black"/>
                </a:solidFill>
                <a:latin typeface="Cambria" pitchFamily="18" charset="0"/>
              </a:rPr>
              <a:t>world</a:t>
            </a:r>
            <a:r>
              <a:rPr lang="en-US" sz="2600" b="1" dirty="0" smtClean="0">
                <a:solidFill>
                  <a:prstClr val="black"/>
                </a:solidFill>
                <a:latin typeface="Cambria" pitchFamily="18" charset="0"/>
              </a:rPr>
              <a:t>, the </a:t>
            </a:r>
            <a:r>
              <a:rPr lang="en-US" sz="2600" b="1" u="sng" dirty="0" smtClean="0">
                <a:solidFill>
                  <a:prstClr val="black"/>
                </a:solidFill>
                <a:latin typeface="Cambria" pitchFamily="18" charset="0"/>
              </a:rPr>
              <a:t>flesh</a:t>
            </a:r>
            <a:r>
              <a:rPr lang="en-US" sz="2600" b="1" dirty="0" smtClean="0">
                <a:solidFill>
                  <a:prstClr val="black"/>
                </a:solidFill>
                <a:latin typeface="Cambria" pitchFamily="18" charset="0"/>
              </a:rPr>
              <a:t>, and the </a:t>
            </a:r>
            <a:r>
              <a:rPr lang="en-US" sz="2600" b="1" u="sng" dirty="0" smtClean="0">
                <a:solidFill>
                  <a:prstClr val="black"/>
                </a:solidFill>
                <a:latin typeface="Cambria" pitchFamily="18" charset="0"/>
              </a:rPr>
              <a:t>devil</a:t>
            </a:r>
            <a:r>
              <a:rPr lang="en-US" sz="2600" b="1" dirty="0" smtClean="0">
                <a:solidFill>
                  <a:prstClr val="black"/>
                </a:solidFill>
                <a:latin typeface="Cambria" pitchFamily="18" charset="0"/>
              </a:rPr>
              <a:t>.  When you find yourself guilty of these things, throw yourself upon God’s mercy and claim His forgiveness.   Then, commit to “the unity of the Spirit in the bond of peace” (</a:t>
            </a:r>
            <a:r>
              <a:rPr lang="en-US" sz="2600" b="1" dirty="0" smtClean="0">
                <a:solidFill>
                  <a:prstClr val="black"/>
                </a:solidFill>
                <a:effectLst>
                  <a:outerShdw blurRad="38100" dist="38100" dir="2700000" algn="tl">
                    <a:srgbClr val="000000">
                      <a:alpha val="43137"/>
                    </a:srgbClr>
                  </a:outerShdw>
                </a:effectLst>
                <a:latin typeface="Cambria" pitchFamily="18" charset="0"/>
              </a:rPr>
              <a:t>4:3</a:t>
            </a:r>
            <a:r>
              <a:rPr lang="en-US" sz="2600" b="1" dirty="0" smtClean="0">
                <a:solidFill>
                  <a:prstClr val="black"/>
                </a:solidFill>
                <a:latin typeface="Cambria" pitchFamily="18" charset="0"/>
              </a:rPr>
              <a:t>).  </a:t>
            </a:r>
          </a:p>
        </p:txBody>
      </p:sp>
      <p:grpSp>
        <p:nvGrpSpPr>
          <p:cNvPr id="2" name="Group 10"/>
          <p:cNvGrpSpPr/>
          <p:nvPr/>
        </p:nvGrpSpPr>
        <p:grpSpPr>
          <a:xfrm>
            <a:off x="304800" y="152401"/>
            <a:ext cx="8534400" cy="774700"/>
            <a:chOff x="304800" y="152400"/>
            <a:chExt cx="8534400" cy="774700"/>
          </a:xfrm>
        </p:grpSpPr>
        <p:sp>
          <p:nvSpPr>
            <p:cNvPr id="12"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a:t>
              </a:r>
            </a:p>
          </p:txBody>
        </p:sp>
        <p:pic>
          <p:nvPicPr>
            <p:cNvPr id="13"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990600" y="304800"/>
            <a:ext cx="7239000" cy="62484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1"/>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29 June 2022</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3"/>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Ephesians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2970044"/>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verses in the NIV and in one other versions of the Bible, i.e., NKJV, NRSV, KJV, CEV, etc … </a:t>
            </a:r>
          </a:p>
          <a:p>
            <a:pPr marL="731520" indent="-274320" algn="ctr">
              <a:spcAft>
                <a:spcPts val="6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Chapter 4:7 – 16 </a:t>
            </a:r>
          </a:p>
          <a:p>
            <a:pPr marL="731520" indent="-274320" algn="ctr">
              <a:spcAft>
                <a:spcPts val="6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“Embracing a Full-Bodied Ministry”  </a:t>
            </a:r>
            <a:endParaRPr lang="en-US" sz="32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4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4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4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3" name="Picture 2" descr="Cover page 4.jpg"/>
          <p:cNvPicPr>
            <a:picLocks noChangeAspect="1"/>
          </p:cNvPicPr>
          <p:nvPr/>
        </p:nvPicPr>
        <p:blipFill>
          <a:blip r:embed="rId3" cstate="print"/>
          <a:stretch>
            <a:fillRect/>
          </a:stretch>
        </p:blipFill>
        <p:spPr>
          <a:xfrm>
            <a:off x="228600" y="228600"/>
            <a:ext cx="8686800" cy="6400800"/>
          </a:xfrm>
          <a:prstGeom prst="rect">
            <a:avLst/>
          </a:prstGeom>
          <a:ln>
            <a:noFill/>
          </a:ln>
          <a:effectLst>
            <a:outerShdw blurRad="190500" algn="tl" rotWithShape="0">
              <a:srgbClr val="000000">
                <a:alpha val="70000"/>
              </a:srgbClr>
            </a:outerShdw>
          </a:effectLst>
        </p:spPr>
      </p:pic>
      <p:sp>
        <p:nvSpPr>
          <p:cNvPr id="5" name="TextBox 4"/>
          <p:cNvSpPr txBox="1"/>
          <p:nvPr/>
        </p:nvSpPr>
        <p:spPr>
          <a:xfrm rot="-180000">
            <a:off x="1288659" y="3159941"/>
            <a:ext cx="4733877" cy="461665"/>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latin typeface="Cambria" pitchFamily="18" charset="0"/>
              </a:rPr>
              <a:t>“A  Worthy  Walk”</a:t>
            </a:r>
            <a:endParaRPr lang="en-US" sz="2400" dirty="0">
              <a:effectLst>
                <a:outerShdw blurRad="38100" dist="38100" dir="2700000" algn="tl">
                  <a:srgbClr val="000000">
                    <a:alpha val="43137"/>
                  </a:srgbClr>
                </a:outerShdw>
              </a:effectLst>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begins the section with the word “</a:t>
            </a:r>
            <a:r>
              <a:rPr lang="en-US" sz="2400" b="1" dirty="0" smtClean="0">
                <a:effectLst>
                  <a:outerShdw blurRad="38100" dist="38100" dir="2700000" algn="tl">
                    <a:srgbClr val="000000">
                      <a:alpha val="43137"/>
                    </a:srgbClr>
                  </a:outerShdw>
                </a:effectLst>
                <a:latin typeface="Cambria" pitchFamily="18" charset="0"/>
              </a:rPr>
              <a:t>therefore</a:t>
            </a:r>
            <a:r>
              <a:rPr lang="en-US" sz="2400" b="1" dirty="0" smtClean="0">
                <a:latin typeface="Cambria" pitchFamily="18" charset="0"/>
              </a:rPr>
              <a:t>.”  It is a word that prompts us to look back before pressing on.  In other words, Paul pauses to say, “In light of all the great theological truths I’ve just shared, act in the following way.” </a:t>
            </a:r>
          </a:p>
          <a:p>
            <a:pPr indent="457200">
              <a:spcAft>
                <a:spcPts val="1200"/>
              </a:spcAft>
            </a:pPr>
            <a:r>
              <a:rPr lang="en-US" sz="2400" b="1" dirty="0" smtClean="0">
                <a:latin typeface="Cambria" pitchFamily="18" charset="0"/>
              </a:rPr>
              <a:t>This chapter represents the literary hinge of Paul’s letter.  Think of the profound doctrinal principles he has been developing so far in the letter:</a:t>
            </a:r>
          </a:p>
          <a:p>
            <a:pPr marL="182880" indent="182880">
              <a:buFont typeface="Arial" pitchFamily="34" charset="0"/>
              <a:buChar char="•"/>
            </a:pPr>
            <a:r>
              <a:rPr lang="en-US" sz="2400" b="1" dirty="0" smtClean="0">
                <a:latin typeface="Cambria" pitchFamily="18" charset="0"/>
              </a:rPr>
              <a:t>Our adoption as God’s children (1:4-5).</a:t>
            </a:r>
          </a:p>
          <a:p>
            <a:pPr marL="182880" indent="182880">
              <a:buFont typeface="Arial" pitchFamily="34" charset="0"/>
              <a:buChar char="•"/>
            </a:pPr>
            <a:r>
              <a:rPr lang="en-US" sz="2400" b="1" dirty="0" smtClean="0">
                <a:latin typeface="Cambria" pitchFamily="18" charset="0"/>
              </a:rPr>
              <a:t>The hope of our inheritance (1:11, 18).</a:t>
            </a:r>
          </a:p>
          <a:p>
            <a:pPr marL="182880" indent="182880">
              <a:buFont typeface="Arial" pitchFamily="34" charset="0"/>
              <a:buChar char="•"/>
            </a:pPr>
            <a:r>
              <a:rPr lang="en-US" sz="2400" b="1" dirty="0" smtClean="0">
                <a:latin typeface="Cambria" pitchFamily="18" charset="0"/>
              </a:rPr>
              <a:t>The truth of Christ’s glorious rule (1:20-23). </a:t>
            </a:r>
          </a:p>
          <a:p>
            <a:pPr marL="182880" indent="182880">
              <a:buFont typeface="Arial" pitchFamily="34" charset="0"/>
              <a:buChar char="•"/>
            </a:pPr>
            <a:r>
              <a:rPr lang="en-US" sz="2400" b="1" dirty="0" smtClean="0">
                <a:latin typeface="Cambria" pitchFamily="18" charset="0"/>
              </a:rPr>
              <a:t>The riches of God’s lavish grace (2:1-10).</a:t>
            </a:r>
          </a:p>
          <a:p>
            <a:pPr marL="182880" indent="182880">
              <a:buFont typeface="Arial" pitchFamily="34" charset="0"/>
              <a:buChar char="•"/>
            </a:pPr>
            <a:r>
              <a:rPr lang="en-US" sz="2400" b="1" dirty="0" smtClean="0">
                <a:latin typeface="Cambria" pitchFamily="18" charset="0"/>
              </a:rPr>
              <a:t>Our unity with God and each other (2:11 – 3:13). </a:t>
            </a:r>
          </a:p>
          <a:p>
            <a:pPr marL="182880" indent="182880">
              <a:buFont typeface="Arial" pitchFamily="34" charset="0"/>
              <a:buChar char="•"/>
            </a:pPr>
            <a:r>
              <a:rPr lang="en-US" sz="2400" b="1" dirty="0" smtClean="0">
                <a:latin typeface="Cambria" pitchFamily="18" charset="0"/>
              </a:rPr>
              <a:t>The glory of the Lord’s incomprehensible love (3:14-21).</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1000"/>
                                        <p:tgtEl>
                                          <p:spTgt spid="3">
                                            <p:txEl>
                                              <p:pRg st="3" end="3"/>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1000"/>
                                        <p:tgtEl>
                                          <p:spTgt spid="3">
                                            <p:txEl>
                                              <p:pRg st="4" end="4"/>
                                            </p:txEl>
                                          </p:spTgt>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1000"/>
                                        <p:tgtEl>
                                          <p:spTgt spid="3">
                                            <p:txEl>
                                              <p:pRg st="5" end="5"/>
                                            </p:txEl>
                                          </p:spTgt>
                                        </p:tgtEl>
                                      </p:cBhvr>
                                    </p:animEffect>
                                  </p:childTnLst>
                                </p:cTn>
                              </p:par>
                            </p:childTnLst>
                          </p:cTn>
                        </p:par>
                        <p:par>
                          <p:cTn id="30" fill="hold">
                            <p:stCondLst>
                              <p:cond delay="4000"/>
                            </p:stCondLst>
                            <p:childTnLst>
                              <p:par>
                                <p:cTn id="31" presetID="22" presetClass="entr" presetSubtype="8"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1000"/>
                                        <p:tgtEl>
                                          <p:spTgt spid="3">
                                            <p:txEl>
                                              <p:pRg st="6" end="6"/>
                                            </p:txEl>
                                          </p:spTgt>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57020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We hear a lot about people who believe one thing and do another, who </a:t>
            </a:r>
            <a:r>
              <a:rPr lang="en-US" sz="2400" b="1" i="1" dirty="0" smtClean="0">
                <a:effectLst>
                  <a:outerShdw blurRad="38100" dist="38100" dir="2700000" algn="tl">
                    <a:srgbClr val="000000">
                      <a:alpha val="43137"/>
                    </a:srgbClr>
                  </a:outerShdw>
                </a:effectLst>
                <a:latin typeface="Cambria" pitchFamily="18" charset="0"/>
              </a:rPr>
              <a:t>“talk the talk”</a:t>
            </a:r>
            <a:r>
              <a:rPr lang="en-US" sz="2400" b="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but don’t </a:t>
            </a:r>
            <a:r>
              <a:rPr lang="en-US" sz="2400" b="1" i="1" dirty="0" smtClean="0">
                <a:effectLst>
                  <a:outerShdw blurRad="38100" dist="38100" dir="2700000" algn="tl">
                    <a:srgbClr val="000000">
                      <a:alpha val="43137"/>
                    </a:srgbClr>
                  </a:outerShdw>
                </a:effectLst>
                <a:latin typeface="Cambria" pitchFamily="18" charset="0"/>
              </a:rPr>
              <a:t>“walk the walk.”</a:t>
            </a:r>
            <a:r>
              <a:rPr lang="en-US" sz="2400" b="1" dirty="0" smtClean="0">
                <a:latin typeface="Cambria" pitchFamily="18" charset="0"/>
              </a:rPr>
              <a:t>  Sadly, many Christians never seem to put the two together, to move from the talk to the walk, from faith to life, from calling to commitment.</a:t>
            </a:r>
          </a:p>
          <a:p>
            <a:pPr indent="457200">
              <a:spcAft>
                <a:spcPts val="1200"/>
              </a:spcAft>
            </a:pPr>
            <a:r>
              <a:rPr lang="en-US" sz="2400" b="1" dirty="0" smtClean="0">
                <a:latin typeface="Cambria" pitchFamily="18" charset="0"/>
              </a:rPr>
              <a:t>As we study the first </a:t>
            </a:r>
            <a:r>
              <a:rPr lang="en-US" sz="2400" b="1" i="1" u="sng" dirty="0" smtClean="0">
                <a:latin typeface="Cambria" pitchFamily="18" charset="0"/>
              </a:rPr>
              <a:t>six</a:t>
            </a:r>
            <a:r>
              <a:rPr lang="en-US" sz="2400" b="1" dirty="0" smtClean="0">
                <a:latin typeface="Cambria" pitchFamily="18" charset="0"/>
              </a:rPr>
              <a:t> </a:t>
            </a:r>
            <a:r>
              <a:rPr lang="en-US" sz="2400" b="1" i="1" u="sng" dirty="0" smtClean="0">
                <a:latin typeface="Cambria" pitchFamily="18" charset="0"/>
              </a:rPr>
              <a:t>verses</a:t>
            </a:r>
            <a:r>
              <a:rPr lang="en-US" sz="2400" b="1" dirty="0" smtClean="0">
                <a:latin typeface="Cambria" pitchFamily="18" charset="0"/>
              </a:rPr>
              <a:t> of </a:t>
            </a:r>
            <a:r>
              <a:rPr lang="en-US" sz="2400" b="1" dirty="0" smtClean="0">
                <a:effectLst>
                  <a:outerShdw blurRad="38100" dist="38100" dir="2700000" algn="tl">
                    <a:srgbClr val="000000">
                      <a:alpha val="43137"/>
                    </a:srgbClr>
                  </a:outerShdw>
                </a:effectLst>
                <a:latin typeface="Cambria" pitchFamily="18" charset="0"/>
              </a:rPr>
              <a:t>Ephesians 4</a:t>
            </a:r>
            <a:r>
              <a:rPr lang="en-US" sz="2400" b="1" dirty="0" smtClean="0">
                <a:latin typeface="Cambria" pitchFamily="18" charset="0"/>
              </a:rPr>
              <a:t>, let’s do so with a dedication to rise above mere head knowledge and put feet to our faith so that we walk in a manner worth of our calling in Christ.</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descr="4 - 1-3 walk.jpg"/>
          <p:cNvPicPr>
            <a:picLocks noChangeAspect="1"/>
          </p:cNvPicPr>
          <p:nvPr/>
        </p:nvPicPr>
        <p:blipFill>
          <a:blip r:embed="rId2" cstate="print"/>
          <a:srcRect l="3781" r="3782" b="8543"/>
          <a:stretch>
            <a:fillRect/>
          </a:stretch>
        </p:blipFill>
        <p:spPr>
          <a:xfrm>
            <a:off x="381000" y="304800"/>
            <a:ext cx="8382000" cy="6219825"/>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2862322"/>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a:t>
            </a:r>
            <a:r>
              <a:rPr lang="en-US" sz="2800" i="1" dirty="0" smtClean="0">
                <a:latin typeface="Georgia" pitchFamily="18" charset="0"/>
              </a:rPr>
              <a:t>[Therefore], as a prisoner for the Lord, then, I urge you to live a life worthy of the calling you have received.  </a:t>
            </a:r>
            <a:r>
              <a:rPr lang="en-US" sz="2800" b="1" baseline="30000" dirty="0" smtClean="0">
                <a:effectLst>
                  <a:outerShdw blurRad="38100" dist="38100" dir="2700000" algn="tl">
                    <a:srgbClr val="000000">
                      <a:alpha val="43137"/>
                    </a:srgbClr>
                  </a:outerShdw>
                </a:effectLst>
                <a:latin typeface="Georgia" pitchFamily="18" charset="0"/>
              </a:rPr>
              <a:t>2</a:t>
            </a:r>
            <a:r>
              <a:rPr lang="en-US" sz="2800" i="1" dirty="0" smtClean="0">
                <a:latin typeface="Georgia" pitchFamily="18" charset="0"/>
              </a:rPr>
              <a:t>Be completely humble and gentle; be patient, bearing with one another in love.  </a:t>
            </a:r>
            <a:r>
              <a:rPr lang="en-US" sz="2800" b="1" baseline="30000" dirty="0" smtClean="0">
                <a:effectLst>
                  <a:outerShdw blurRad="38100" dist="38100" dir="2700000" algn="tl">
                    <a:srgbClr val="000000">
                      <a:alpha val="43137"/>
                    </a:srgbClr>
                  </a:outerShdw>
                </a:effectLst>
                <a:latin typeface="Georgia" pitchFamily="18" charset="0"/>
              </a:rPr>
              <a:t>3</a:t>
            </a:r>
            <a:r>
              <a:rPr lang="en-US" sz="2800" i="1" dirty="0" smtClean="0">
                <a:latin typeface="Georgia" pitchFamily="18" charset="0"/>
              </a:rPr>
              <a:t>Make every effort to keep the unity of the Spirit through the bond of peace.</a:t>
            </a:r>
          </a:p>
        </p:txBody>
      </p:sp>
      <p:grpSp>
        <p:nvGrpSpPr>
          <p:cNvPr id="5"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4:1 – 3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32031</TotalTime>
  <Words>1974</Words>
  <Application>Microsoft Office PowerPoint</Application>
  <PresentationFormat>On-screen Show (4:3)</PresentationFormat>
  <Paragraphs>144</Paragraphs>
  <Slides>43</Slides>
  <Notes>3</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6265</cp:revision>
  <dcterms:created xsi:type="dcterms:W3CDTF">2016-10-08T19:35:00Z</dcterms:created>
  <dcterms:modified xsi:type="dcterms:W3CDTF">2022-06-21T02:04:55Z</dcterms:modified>
</cp:coreProperties>
</file>